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9"/>
  </p:notesMasterIdLst>
  <p:sldIdLst>
    <p:sldId id="341" r:id="rId2"/>
    <p:sldId id="256" r:id="rId3"/>
    <p:sldId id="264" r:id="rId4"/>
    <p:sldId id="339" r:id="rId5"/>
    <p:sldId id="271" r:id="rId6"/>
    <p:sldId id="325" r:id="rId7"/>
    <p:sldId id="345" r:id="rId8"/>
    <p:sldId id="337" r:id="rId9"/>
    <p:sldId id="284" r:id="rId10"/>
    <p:sldId id="335" r:id="rId11"/>
    <p:sldId id="351" r:id="rId12"/>
    <p:sldId id="338" r:id="rId13"/>
    <p:sldId id="346" r:id="rId14"/>
    <p:sldId id="340" r:id="rId15"/>
    <p:sldId id="347" r:id="rId16"/>
    <p:sldId id="305" r:id="rId17"/>
    <p:sldId id="352" r:id="rId18"/>
    <p:sldId id="343" r:id="rId19"/>
    <p:sldId id="349" r:id="rId20"/>
    <p:sldId id="353" r:id="rId21"/>
    <p:sldId id="344" r:id="rId22"/>
    <p:sldId id="348" r:id="rId23"/>
    <p:sldId id="350" r:id="rId24"/>
    <p:sldId id="295" r:id="rId25"/>
    <p:sldId id="301" r:id="rId26"/>
    <p:sldId id="307" r:id="rId27"/>
    <p:sldId id="29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ug, Alyssa-Rae" initials="A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25314"/>
    <a:srgbClr val="9C862B"/>
    <a:srgbClr val="C5A936"/>
    <a:srgbClr val="FFFFB7"/>
    <a:srgbClr val="777777"/>
    <a:srgbClr val="585858"/>
    <a:srgbClr val="BCBCBC"/>
    <a:srgbClr val="00012C"/>
    <a:srgbClr val="3152FD"/>
    <a:srgbClr val="F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4" autoAdjust="0"/>
    <p:restoredTop sz="98577" autoAdjust="0"/>
  </p:normalViewPr>
  <p:slideViewPr>
    <p:cSldViewPr snapToGrid="0">
      <p:cViewPr>
        <p:scale>
          <a:sx n="100" d="100"/>
          <a:sy n="100" d="100"/>
        </p:scale>
        <p:origin x="12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9B64B7-1FE7-435F-B8D4-FF7C5F3EAC8C}" type="datetimeFigureOut">
              <a:rPr lang="en-US" smtClean="0"/>
              <a:t>6/20/2019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E9EF32-2352-49EA-B3ED-FFBA520609EA}" type="slidenum">
              <a:rPr lang="en-US" smtClean="0"/>
              <a:t>‹#›</a:t>
            </a:fld>
            <a:endParaRPr lang="en-US"/>
          </a:p>
        </p:txBody>
      </p:sp>
    </p:spTree>
    <p:extLst>
      <p:ext uri="{BB962C8B-B14F-4D97-AF65-F5344CB8AC3E}">
        <p14:creationId xmlns:p14="http://schemas.microsoft.com/office/powerpoint/2010/main" val="3457005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Lovell, S.C.; Davis, I.W.; </a:t>
            </a:r>
            <a:r>
              <a:rPr lang="en-US" sz="1200" b="0" i="0" kern="1200" dirty="0" err="1" smtClean="0">
                <a:solidFill>
                  <a:schemeClr val="tx1"/>
                </a:solidFill>
                <a:effectLst/>
                <a:latin typeface="+mn-lt"/>
                <a:ea typeface="+mn-ea"/>
                <a:cs typeface="+mn-cs"/>
              </a:rPr>
              <a:t>Arendall</a:t>
            </a:r>
            <a:r>
              <a:rPr lang="en-US" sz="1200" b="0" i="0" kern="1200" dirty="0" smtClean="0">
                <a:solidFill>
                  <a:schemeClr val="tx1"/>
                </a:solidFill>
                <a:effectLst/>
                <a:latin typeface="+mn-lt"/>
                <a:ea typeface="+mn-ea"/>
                <a:cs typeface="+mn-cs"/>
              </a:rPr>
              <a:t>, W.B.; De Bakker, P.I.W.; Word, J.M.; </a:t>
            </a:r>
            <a:r>
              <a:rPr lang="en-US" sz="1200" b="0" i="0" kern="1200" dirty="0" err="1" smtClean="0">
                <a:solidFill>
                  <a:schemeClr val="tx1"/>
                </a:solidFill>
                <a:effectLst/>
                <a:latin typeface="+mn-lt"/>
                <a:ea typeface="+mn-ea"/>
                <a:cs typeface="+mn-cs"/>
              </a:rPr>
              <a:t>Prisant</a:t>
            </a:r>
            <a:r>
              <a:rPr lang="en-US" sz="1200" b="0" i="0" kern="1200" dirty="0" smtClean="0">
                <a:solidFill>
                  <a:schemeClr val="tx1"/>
                </a:solidFill>
                <a:effectLst/>
                <a:latin typeface="+mn-lt"/>
                <a:ea typeface="+mn-ea"/>
                <a:cs typeface="+mn-cs"/>
              </a:rPr>
              <a:t>, M.G.; Richardson, J.S.; Richardson, D.C. (2003). "Structure validation by C</a:t>
            </a:r>
            <a:r>
              <a:rPr lang="el-GR" sz="1200" b="0" i="0" kern="1200" dirty="0" smtClean="0">
                <a:solidFill>
                  <a:schemeClr val="tx1"/>
                </a:solidFill>
                <a:effectLst/>
                <a:latin typeface="+mn-lt"/>
                <a:ea typeface="+mn-ea"/>
                <a:cs typeface="+mn-cs"/>
              </a:rPr>
              <a:t>α </a:t>
            </a:r>
            <a:r>
              <a:rPr lang="en-US" sz="1200" b="0" i="0" kern="1200" dirty="0" smtClean="0">
                <a:solidFill>
                  <a:schemeClr val="tx1"/>
                </a:solidFill>
                <a:effectLst/>
                <a:latin typeface="+mn-lt"/>
                <a:ea typeface="+mn-ea"/>
                <a:cs typeface="+mn-cs"/>
              </a:rPr>
              <a:t>geometry: </a:t>
            </a:r>
            <a:r>
              <a:rPr lang="el-GR" sz="1200" b="0" i="0" kern="1200" dirty="0" smtClean="0">
                <a:solidFill>
                  <a:schemeClr val="tx1"/>
                </a:solidFill>
                <a:effectLst/>
                <a:latin typeface="+mn-lt"/>
                <a:ea typeface="+mn-ea"/>
                <a:cs typeface="+mn-cs"/>
              </a:rPr>
              <a:t>ϕ,ψ </a:t>
            </a:r>
            <a:r>
              <a:rPr lang="en-US" sz="1200" b="0" i="0" kern="1200" dirty="0" smtClean="0">
                <a:solidFill>
                  <a:schemeClr val="tx1"/>
                </a:solidFill>
                <a:effectLst/>
                <a:latin typeface="+mn-lt"/>
                <a:ea typeface="+mn-ea"/>
                <a:cs typeface="+mn-cs"/>
              </a:rPr>
              <a:t>and C</a:t>
            </a:r>
            <a:r>
              <a:rPr lang="el-GR" sz="1200" b="0" i="0" kern="1200" dirty="0" smtClean="0">
                <a:solidFill>
                  <a:schemeClr val="tx1"/>
                </a:solidFill>
                <a:effectLst/>
                <a:latin typeface="+mn-lt"/>
                <a:ea typeface="+mn-ea"/>
                <a:cs typeface="+mn-cs"/>
              </a:rPr>
              <a:t>β </a:t>
            </a:r>
            <a:r>
              <a:rPr lang="en-US" sz="1200" b="0" i="0" kern="1200" dirty="0" smtClean="0">
                <a:solidFill>
                  <a:schemeClr val="tx1"/>
                </a:solidFill>
                <a:effectLst/>
                <a:latin typeface="+mn-lt"/>
                <a:ea typeface="+mn-ea"/>
                <a:cs typeface="+mn-cs"/>
              </a:rPr>
              <a:t>deviation". </a:t>
            </a:r>
            <a:r>
              <a:rPr lang="en-US" sz="1200" b="0" i="1" kern="1200" dirty="0" smtClean="0">
                <a:solidFill>
                  <a:schemeClr val="tx1"/>
                </a:solidFill>
                <a:effectLst/>
                <a:latin typeface="+mn-lt"/>
                <a:ea typeface="+mn-ea"/>
                <a:cs typeface="+mn-cs"/>
              </a:rPr>
              <a:t>Proteins: Structure, Function, and Genetics</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50</a:t>
            </a:r>
            <a:r>
              <a:rPr lang="en-US" sz="1200" b="0" i="0" kern="1200" dirty="0" smtClean="0">
                <a:solidFill>
                  <a:schemeClr val="tx1"/>
                </a:solidFill>
                <a:effectLst/>
                <a:latin typeface="+mn-lt"/>
                <a:ea typeface="+mn-ea"/>
                <a:cs typeface="+mn-cs"/>
              </a:rPr>
              <a:t> (3): 437–50.</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B1E9EF32-2352-49EA-B3ED-FFBA520609EA}" type="slidenum">
              <a:rPr lang="en-US" smtClean="0"/>
              <a:t>5</a:t>
            </a:fld>
            <a:endParaRPr lang="en-US"/>
          </a:p>
        </p:txBody>
      </p:sp>
    </p:spTree>
    <p:extLst>
      <p:ext uri="{BB962C8B-B14F-4D97-AF65-F5344CB8AC3E}">
        <p14:creationId xmlns:p14="http://schemas.microsoft.com/office/powerpoint/2010/main" val="295570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2A6928-D680-475C-8B58-03CB6EC13765}" type="slidenum">
              <a:rPr lang="en-US" smtClean="0"/>
              <a:pPr>
                <a:defRPr/>
              </a:pPr>
              <a:t>8</a:t>
            </a:fld>
            <a:endParaRPr lang="en-US"/>
          </a:p>
        </p:txBody>
      </p:sp>
    </p:spTree>
    <p:extLst>
      <p:ext uri="{BB962C8B-B14F-4D97-AF65-F5344CB8AC3E}">
        <p14:creationId xmlns:p14="http://schemas.microsoft.com/office/powerpoint/2010/main" val="1790858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FIGURE 4-7 Structures of </a:t>
            </a:r>
            <a:r>
              <a:rPr lang="en-US" altLang="en-US" b="1" dirty="0" smtClean="0">
                <a:latin typeface="Symbol" pitchFamily="18" charset="2"/>
                <a:sym typeface="Symbol" pitchFamily="18" charset="2"/>
              </a:rPr>
              <a:t>β</a:t>
            </a:r>
            <a:r>
              <a:rPr lang="en-US" altLang="en-US" b="1" dirty="0" smtClean="0"/>
              <a:t> turns.</a:t>
            </a:r>
            <a:r>
              <a:rPr lang="en-US" altLang="en-US" dirty="0" smtClean="0"/>
              <a:t> (a) Type I and type II </a:t>
            </a:r>
            <a:r>
              <a:rPr lang="en-US" altLang="en-US" dirty="0" smtClean="0">
                <a:latin typeface="Lucida Grande" charset="0"/>
              </a:rPr>
              <a:t>β</a:t>
            </a:r>
            <a:r>
              <a:rPr lang="en-US" altLang="en-US" dirty="0" smtClean="0"/>
              <a:t> turns are most common; type I turns occur more than twice as frequently as type II. Type II </a:t>
            </a:r>
            <a:r>
              <a:rPr lang="en-US" altLang="en-US" dirty="0" smtClean="0">
                <a:latin typeface="Symbol" pitchFamily="18" charset="2"/>
                <a:sym typeface="Symbol" pitchFamily="18" charset="2"/>
              </a:rPr>
              <a:t>β</a:t>
            </a:r>
            <a:r>
              <a:rPr lang="en-US" altLang="en-US" dirty="0" smtClean="0"/>
              <a:t> turns usually have </a:t>
            </a:r>
            <a:r>
              <a:rPr lang="en-US" altLang="en-US" dirty="0" err="1" smtClean="0"/>
              <a:t>Gly</a:t>
            </a:r>
            <a:r>
              <a:rPr lang="en-US" altLang="en-US" dirty="0" smtClean="0"/>
              <a:t> as the third residue. Note the hydrogen bond between the peptide groups of the first and fourth residues of the bends. (Individual amino acid residues are framed by large blue circles.)</a:t>
            </a:r>
          </a:p>
          <a:p>
            <a:endParaRPr lang="en-US" dirty="0"/>
          </a:p>
        </p:txBody>
      </p:sp>
      <p:sp>
        <p:nvSpPr>
          <p:cNvPr id="4" name="Slide Number Placeholder 3"/>
          <p:cNvSpPr>
            <a:spLocks noGrp="1"/>
          </p:cNvSpPr>
          <p:nvPr>
            <p:ph type="sldNum" sz="quarter" idx="10"/>
          </p:nvPr>
        </p:nvSpPr>
        <p:spPr/>
        <p:txBody>
          <a:bodyPr/>
          <a:lstStyle/>
          <a:p>
            <a:fld id="{B1E9EF32-2352-49EA-B3ED-FFBA520609EA}" type="slidenum">
              <a:rPr lang="en-US" smtClean="0"/>
              <a:t>9</a:t>
            </a:fld>
            <a:endParaRPr lang="en-US"/>
          </a:p>
        </p:txBody>
      </p:sp>
    </p:spTree>
    <p:extLst>
      <p:ext uri="{BB962C8B-B14F-4D97-AF65-F5344CB8AC3E}">
        <p14:creationId xmlns:p14="http://schemas.microsoft.com/office/powerpoint/2010/main" val="3152457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30" y="152400"/>
            <a:ext cx="9137469" cy="1143000"/>
          </a:xfrm>
        </p:spPr>
        <p:txBody>
          <a:bodyPr/>
          <a:lstStyle/>
          <a:p>
            <a:r>
              <a:rPr lang="ga-IE"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8E8C34-4C01-4C01-A4F9-32657211A188}" type="slidenum">
              <a:rPr lang="en-US"/>
              <a:pPr>
                <a:defRPr/>
              </a:pPr>
              <a:t>‹#›</a:t>
            </a:fld>
            <a:endParaRPr lang="en-US"/>
          </a:p>
        </p:txBody>
      </p:sp>
    </p:spTree>
    <p:extLst>
      <p:ext uri="{BB962C8B-B14F-4D97-AF65-F5344CB8AC3E}">
        <p14:creationId xmlns:p14="http://schemas.microsoft.com/office/powerpoint/2010/main" val="4070252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ga-IE"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8E5743-FB8F-48FA-967D-2A678C860947}" type="slidenum">
              <a:rPr lang="en-US"/>
              <a:pPr>
                <a:defRPr/>
              </a:pPr>
              <a:t>‹#›</a:t>
            </a:fld>
            <a:endParaRPr lang="en-US"/>
          </a:p>
        </p:txBody>
      </p:sp>
    </p:spTree>
    <p:extLst>
      <p:ext uri="{BB962C8B-B14F-4D97-AF65-F5344CB8AC3E}">
        <p14:creationId xmlns:p14="http://schemas.microsoft.com/office/powerpoint/2010/main" val="3069472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6.png"/><Relationship Id="rId1" Type="http://schemas.openxmlformats.org/officeDocument/2006/relationships/slideLayout" Target="../slideLayouts/slideLayout12.xml"/><Relationship Id="rId5" Type="http://schemas.microsoft.com/office/2007/relationships/hdphoto" Target="../media/hdphoto3.wdp"/><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6.png"/><Relationship Id="rId1" Type="http://schemas.openxmlformats.org/officeDocument/2006/relationships/slideLayout" Target="../slideLayouts/slideLayout12.xml"/><Relationship Id="rId5" Type="http://schemas.microsoft.com/office/2007/relationships/hdphoto" Target="../media/hdphoto3.wdp"/><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4.wdp"/><Relationship Id="rId7" Type="http://schemas.openxmlformats.org/officeDocument/2006/relationships/image" Target="../media/image16.png"/><Relationship Id="rId12" Type="http://schemas.openxmlformats.org/officeDocument/2006/relationships/image" Target="../media/image21.emf"/><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9.emf"/><Relationship Id="rId4" Type="http://schemas.openxmlformats.org/officeDocument/2006/relationships/image" Target="../media/image24.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emf"/></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Prerequisite knowledge (see Amino Acids models)</a:t>
            </a:r>
            <a:br>
              <a:rPr lang="en-US" dirty="0" smtClean="0"/>
            </a:br>
            <a:r>
              <a:rPr lang="en-US" dirty="0" smtClean="0"/>
              <a:t>Amino </a:t>
            </a:r>
            <a:r>
              <a:rPr lang="en-US" dirty="0" smtClean="0"/>
              <a:t>Acid Summary</a:t>
            </a:r>
            <a:endParaRPr lang="en-US" dirty="0"/>
          </a:p>
        </p:txBody>
      </p:sp>
      <p:sp>
        <p:nvSpPr>
          <p:cNvPr id="4" name="Content Placeholder 3"/>
          <p:cNvSpPr>
            <a:spLocks noGrp="1"/>
          </p:cNvSpPr>
          <p:nvPr>
            <p:ph idx="1"/>
          </p:nvPr>
        </p:nvSpPr>
        <p:spPr>
          <a:xfrm>
            <a:off x="228600" y="1767254"/>
            <a:ext cx="8686800" cy="4765431"/>
          </a:xfrm>
        </p:spPr>
        <p:txBody>
          <a:bodyPr>
            <a:normAutofit fontScale="55000" lnSpcReduction="20000"/>
          </a:bodyPr>
          <a:lstStyle/>
          <a:p>
            <a:r>
              <a:rPr lang="en-US" dirty="0" smtClean="0"/>
              <a:t>There are </a:t>
            </a:r>
            <a:r>
              <a:rPr lang="en-US" b="1" dirty="0" smtClean="0">
                <a:solidFill>
                  <a:schemeClr val="accent6"/>
                </a:solidFill>
              </a:rPr>
              <a:t>20 amino acids used in proteins.</a:t>
            </a:r>
          </a:p>
          <a:p>
            <a:endParaRPr lang="en-US" dirty="0" smtClean="0"/>
          </a:p>
          <a:p>
            <a:r>
              <a:rPr lang="en-US" b="1" dirty="0" smtClean="0">
                <a:solidFill>
                  <a:schemeClr val="accent6"/>
                </a:solidFill>
              </a:rPr>
              <a:t>Shared features</a:t>
            </a:r>
            <a:r>
              <a:rPr lang="en-US" dirty="0" smtClean="0"/>
              <a:t>:</a:t>
            </a:r>
          </a:p>
          <a:p>
            <a:pPr lvl="1">
              <a:buFont typeface="Arial" panose="020B0604020202020204" pitchFamily="34" charset="0"/>
              <a:buChar char="•"/>
            </a:pPr>
            <a:r>
              <a:rPr lang="en-US" dirty="0" smtClean="0"/>
              <a:t>All are L-isomers (except glycine)</a:t>
            </a:r>
          </a:p>
          <a:p>
            <a:pPr lvl="1">
              <a:buFont typeface="Arial" panose="020B0604020202020204" pitchFamily="34" charset="0"/>
              <a:buChar char="•"/>
            </a:pPr>
            <a:r>
              <a:rPr lang="en-US" dirty="0" smtClean="0"/>
              <a:t>Amphoteric (can act as acid or base)</a:t>
            </a:r>
          </a:p>
          <a:p>
            <a:pPr lvl="1">
              <a:buFont typeface="Arial" panose="020B0604020202020204" pitchFamily="34" charset="0"/>
              <a:buChar char="•"/>
            </a:pPr>
            <a:r>
              <a:rPr lang="en-US" dirty="0" smtClean="0"/>
              <a:t>Each has an </a:t>
            </a:r>
            <a:r>
              <a:rPr lang="en-US" b="1" dirty="0" smtClean="0">
                <a:solidFill>
                  <a:schemeClr val="accent6"/>
                </a:solidFill>
              </a:rPr>
              <a:t>amino</a:t>
            </a:r>
            <a:r>
              <a:rPr lang="en-US" dirty="0" smtClean="0"/>
              <a:t>, </a:t>
            </a:r>
            <a:r>
              <a:rPr lang="en-US" b="1" dirty="0" smtClean="0">
                <a:solidFill>
                  <a:schemeClr val="accent6"/>
                </a:solidFill>
              </a:rPr>
              <a:t>carboxylic acid</a:t>
            </a:r>
            <a:r>
              <a:rPr lang="en-US" dirty="0" smtClean="0"/>
              <a:t>, and </a:t>
            </a:r>
            <a:r>
              <a:rPr lang="en-US" b="1" dirty="0" smtClean="0">
                <a:solidFill>
                  <a:schemeClr val="accent6"/>
                </a:solidFill>
              </a:rPr>
              <a:t>side chain group </a:t>
            </a:r>
            <a:r>
              <a:rPr lang="en-US" dirty="0" smtClean="0"/>
              <a:t>(except proline)</a:t>
            </a:r>
          </a:p>
          <a:p>
            <a:pPr lvl="1">
              <a:buFont typeface="Arial" panose="020B0604020202020204" pitchFamily="34" charset="0"/>
              <a:buChar char="•"/>
            </a:pPr>
            <a:r>
              <a:rPr lang="en-US" dirty="0" smtClean="0"/>
              <a:t>Each amino acid can be represented multiple ways, but the </a:t>
            </a:r>
            <a:r>
              <a:rPr lang="en-US" b="1" dirty="0" smtClean="0">
                <a:solidFill>
                  <a:schemeClr val="accent6"/>
                </a:solidFill>
              </a:rPr>
              <a:t>space its electrons take up is always the same</a:t>
            </a:r>
            <a:r>
              <a:rPr lang="en-US" dirty="0" smtClean="0"/>
              <a:t>. </a:t>
            </a:r>
          </a:p>
          <a:p>
            <a:pPr lvl="1"/>
            <a:endParaRPr lang="en-US" dirty="0" smtClean="0"/>
          </a:p>
          <a:p>
            <a:pPr marL="457200" lvl="1" indent="-457200">
              <a:buFont typeface="Arial" panose="020B0604020202020204" pitchFamily="34" charset="0"/>
              <a:buChar char="•"/>
              <a:tabLst>
                <a:tab pos="117475" algn="l"/>
                <a:tab pos="236538" algn="l"/>
              </a:tabLst>
            </a:pPr>
            <a:r>
              <a:rPr lang="en-US" sz="3200" b="1" dirty="0" smtClean="0">
                <a:solidFill>
                  <a:schemeClr val="accent6"/>
                </a:solidFill>
              </a:rPr>
              <a:t>Unique features</a:t>
            </a:r>
            <a:r>
              <a:rPr lang="en-US" sz="3200" dirty="0" smtClean="0"/>
              <a:t>:</a:t>
            </a:r>
          </a:p>
          <a:p>
            <a:pPr marL="857250" lvl="2" indent="-457200">
              <a:tabLst>
                <a:tab pos="117475" algn="l"/>
                <a:tab pos="236538" algn="l"/>
              </a:tabLst>
            </a:pPr>
            <a:r>
              <a:rPr lang="en-US" sz="2800" dirty="0" smtClean="0"/>
              <a:t>Cysteine can form </a:t>
            </a:r>
            <a:r>
              <a:rPr lang="en-US" sz="2800" b="1" dirty="0" smtClean="0">
                <a:solidFill>
                  <a:schemeClr val="accent6"/>
                </a:solidFill>
              </a:rPr>
              <a:t>disulfide</a:t>
            </a:r>
            <a:r>
              <a:rPr lang="en-US" sz="2800" dirty="0" smtClean="0">
                <a:solidFill>
                  <a:schemeClr val="accent6"/>
                </a:solidFill>
              </a:rPr>
              <a:t> </a:t>
            </a:r>
            <a:r>
              <a:rPr lang="en-US" sz="2800" dirty="0" smtClean="0"/>
              <a:t>bonds</a:t>
            </a:r>
          </a:p>
          <a:p>
            <a:pPr marL="857250" lvl="2" indent="-457200">
              <a:tabLst>
                <a:tab pos="117475" algn="l"/>
                <a:tab pos="236538" algn="l"/>
              </a:tabLst>
            </a:pPr>
            <a:r>
              <a:rPr lang="en-US" sz="2800" dirty="0" smtClean="0"/>
              <a:t>Tyrosine and Tryptophan </a:t>
            </a:r>
            <a:r>
              <a:rPr lang="en-US" sz="2800" b="1" dirty="0" smtClean="0">
                <a:solidFill>
                  <a:schemeClr val="accent6"/>
                </a:solidFill>
              </a:rPr>
              <a:t>absorb light </a:t>
            </a:r>
            <a:r>
              <a:rPr lang="en-US" sz="2800" dirty="0" smtClean="0"/>
              <a:t>at 280 nm well</a:t>
            </a:r>
          </a:p>
          <a:p>
            <a:pPr marL="857250" lvl="2" indent="-457200">
              <a:tabLst>
                <a:tab pos="117475" algn="l"/>
                <a:tab pos="236538" algn="l"/>
              </a:tabLst>
            </a:pPr>
            <a:r>
              <a:rPr lang="en-US" sz="2800" dirty="0" smtClean="0"/>
              <a:t>Serine, Threonine, Tyrosine have hydroxyl groups which </a:t>
            </a:r>
            <a:r>
              <a:rPr lang="en-US" sz="2800" b="1" dirty="0" smtClean="0">
                <a:solidFill>
                  <a:schemeClr val="accent6"/>
                </a:solidFill>
              </a:rPr>
              <a:t>can be modified </a:t>
            </a:r>
            <a:r>
              <a:rPr lang="en-US" sz="2800" dirty="0" smtClean="0"/>
              <a:t>to activate/inactivate protein function</a:t>
            </a:r>
          </a:p>
          <a:p>
            <a:pPr marL="857250" lvl="2" indent="-457200">
              <a:tabLst>
                <a:tab pos="117475" algn="l"/>
                <a:tab pos="236538" algn="l"/>
              </a:tabLst>
            </a:pPr>
            <a:r>
              <a:rPr lang="en-US" sz="2800" dirty="0" smtClean="0"/>
              <a:t>Glycine and proline each have </a:t>
            </a:r>
            <a:r>
              <a:rPr lang="en-US" sz="2800" b="1" dirty="0" smtClean="0">
                <a:solidFill>
                  <a:schemeClr val="accent6"/>
                </a:solidFill>
              </a:rPr>
              <a:t>unique flexibility or lack of it</a:t>
            </a:r>
            <a:r>
              <a:rPr lang="en-US" sz="2800" dirty="0" smtClean="0"/>
              <a:t>.</a:t>
            </a:r>
          </a:p>
          <a:p>
            <a:pPr marL="857250" lvl="2" indent="-457200">
              <a:buFont typeface="Calibri" panose="020F0502020204030204" pitchFamily="34" charset="0"/>
              <a:buChar char="‒"/>
              <a:tabLst>
                <a:tab pos="117475" algn="l"/>
                <a:tab pos="236538" algn="l"/>
              </a:tabLst>
            </a:pPr>
            <a:endParaRPr lang="en-US" sz="2800" dirty="0" smtClean="0"/>
          </a:p>
          <a:p>
            <a:pPr marL="457200" lvl="1" indent="-457200">
              <a:buFont typeface="Arial" panose="020B0604020202020204" pitchFamily="34" charset="0"/>
              <a:buChar char="•"/>
              <a:tabLst>
                <a:tab pos="117475" algn="l"/>
                <a:tab pos="236538" algn="l"/>
              </a:tabLst>
            </a:pPr>
            <a:r>
              <a:rPr lang="en-US" sz="3200" dirty="0" smtClean="0"/>
              <a:t>Amino acids can be titrated, and their charge state is important. </a:t>
            </a:r>
          </a:p>
          <a:p>
            <a:pPr marL="457200" lvl="1" indent="-457200">
              <a:buFont typeface="Arial" panose="020B0604020202020204" pitchFamily="34" charset="0"/>
              <a:buChar char="•"/>
              <a:tabLst>
                <a:tab pos="117475" algn="l"/>
                <a:tab pos="236538" algn="l"/>
              </a:tabLst>
            </a:pPr>
            <a:r>
              <a:rPr lang="en-US" sz="3200" dirty="0" smtClean="0"/>
              <a:t>Amino acids form </a:t>
            </a:r>
            <a:r>
              <a:rPr lang="en-US" sz="3200" b="1" dirty="0" smtClean="0">
                <a:solidFill>
                  <a:schemeClr val="accent6"/>
                </a:solidFill>
              </a:rPr>
              <a:t>peptide bonds. </a:t>
            </a:r>
          </a:p>
          <a:p>
            <a:pPr marL="857250" lvl="2" indent="-457200">
              <a:tabLst>
                <a:tab pos="117475" algn="l"/>
                <a:tab pos="236538" algn="l"/>
              </a:tabLst>
            </a:pPr>
            <a:r>
              <a:rPr lang="en-US" sz="2900" dirty="0" smtClean="0"/>
              <a:t>Amino acid 3D </a:t>
            </a:r>
            <a:r>
              <a:rPr lang="en-US" sz="2900" b="1" dirty="0" smtClean="0">
                <a:solidFill>
                  <a:schemeClr val="accent6"/>
                </a:solidFill>
              </a:rPr>
              <a:t>shapes constrain bond </a:t>
            </a:r>
            <a:r>
              <a:rPr lang="en-US" sz="2900" b="1" dirty="0" smtClean="0">
                <a:solidFill>
                  <a:schemeClr val="accent6"/>
                </a:solidFill>
              </a:rPr>
              <a:t>angles</a:t>
            </a:r>
            <a:endParaRPr lang="en-US" sz="2900" dirty="0" smtClean="0"/>
          </a:p>
        </p:txBody>
      </p:sp>
    </p:spTree>
    <p:extLst>
      <p:ext uri="{BB962C8B-B14F-4D97-AF65-F5344CB8AC3E}">
        <p14:creationId xmlns:p14="http://schemas.microsoft.com/office/powerpoint/2010/main" val="2621783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sp>
        <p:nvSpPr>
          <p:cNvPr id="3" name="Content Placeholder 2"/>
          <p:cNvSpPr>
            <a:spLocks noGrp="1"/>
          </p:cNvSpPr>
          <p:nvPr>
            <p:ph sz="half" idx="1"/>
          </p:nvPr>
        </p:nvSpPr>
        <p:spPr>
          <a:xfrm>
            <a:off x="685800" y="1981199"/>
            <a:ext cx="7772400" cy="4239491"/>
          </a:xfrm>
        </p:spPr>
        <p:txBody>
          <a:bodyPr>
            <a:normAutofit fontScale="92500" lnSpcReduction="10000"/>
          </a:bodyPr>
          <a:lstStyle/>
          <a:p>
            <a:pPr marL="0" indent="0">
              <a:buNone/>
            </a:pPr>
            <a:r>
              <a:rPr lang="en-US" dirty="0" smtClean="0"/>
              <a:t>What secondary structures did your group identify?</a:t>
            </a:r>
          </a:p>
          <a:p>
            <a:pPr marL="0" indent="0">
              <a:buNone/>
            </a:pPr>
            <a:endParaRPr lang="en-US" dirty="0"/>
          </a:p>
          <a:p>
            <a:pPr marL="514350" indent="-514350" algn="ctr">
              <a:buAutoNum type="alphaUcPeriod"/>
            </a:pPr>
            <a:r>
              <a:rPr lang="en-US" dirty="0" smtClean="0"/>
              <a:t>Alpha helices</a:t>
            </a:r>
          </a:p>
          <a:p>
            <a:pPr marL="514350" indent="-514350" algn="ctr">
              <a:buAutoNum type="alphaUcPeriod"/>
            </a:pPr>
            <a:r>
              <a:rPr lang="en-US" dirty="0" smtClean="0"/>
              <a:t>Beta sheets</a:t>
            </a:r>
          </a:p>
          <a:p>
            <a:pPr marL="514350" indent="-514350" algn="ctr">
              <a:buAutoNum type="alphaUcPeriod"/>
            </a:pPr>
            <a:r>
              <a:rPr lang="en-US" dirty="0" smtClean="0"/>
              <a:t>Beta turns</a:t>
            </a:r>
          </a:p>
          <a:p>
            <a:pPr marL="514350" indent="-514350" algn="ctr">
              <a:buAutoNum type="alphaUcPeriod"/>
            </a:pPr>
            <a:r>
              <a:rPr lang="en-US" dirty="0" smtClean="0"/>
              <a:t>A and B</a:t>
            </a:r>
          </a:p>
          <a:p>
            <a:pPr marL="514350" indent="-514350" algn="ctr">
              <a:buAutoNum type="alphaUcPeriod"/>
            </a:pPr>
            <a:r>
              <a:rPr lang="en-US" dirty="0" smtClean="0"/>
              <a:t>A, B and C</a:t>
            </a:r>
            <a:endParaRPr lang="en-US" dirty="0"/>
          </a:p>
        </p:txBody>
      </p:sp>
    </p:spTree>
    <p:extLst>
      <p:ext uri="{BB962C8B-B14F-4D97-AF65-F5344CB8AC3E}">
        <p14:creationId xmlns:p14="http://schemas.microsoft.com/office/powerpoint/2010/main" val="415252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94" y="162840"/>
            <a:ext cx="8788185" cy="6695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3"/>
          <p:cNvSpPr txBox="1">
            <a:spLocks/>
          </p:cNvSpPr>
          <p:nvPr/>
        </p:nvSpPr>
        <p:spPr>
          <a:xfrm>
            <a:off x="3092007" y="-140861"/>
            <a:ext cx="1694695" cy="830997"/>
          </a:xfrm>
          <a:prstGeom prst="rect">
            <a:avLst/>
          </a:prstGeom>
          <a:noFill/>
        </p:spPr>
        <p:txBody>
          <a:bodyPr vert="horz" wrap="non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800" b="1" dirty="0" smtClean="0">
                <a:solidFill>
                  <a:schemeClr val="accent6"/>
                </a:solidFill>
              </a:rPr>
              <a:t>2709L</a:t>
            </a:r>
            <a:endParaRPr lang="en-US" sz="4800" b="1" dirty="0">
              <a:solidFill>
                <a:schemeClr val="accent6"/>
              </a:solidFill>
            </a:endParaRPr>
          </a:p>
        </p:txBody>
      </p:sp>
    </p:spTree>
    <p:extLst>
      <p:ext uri="{BB962C8B-B14F-4D97-AF65-F5344CB8AC3E}">
        <p14:creationId xmlns:p14="http://schemas.microsoft.com/office/powerpoint/2010/main" val="1622798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31" y="1729799"/>
            <a:ext cx="3706151" cy="251323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4517" y="1691699"/>
            <a:ext cx="3706151" cy="2513234"/>
          </a:xfrm>
          <a:prstGeom prst="rect">
            <a:avLst/>
          </a:prstGeom>
        </p:spPr>
      </p:pic>
      <p:sp>
        <p:nvSpPr>
          <p:cNvPr id="3" name="TextBox 2"/>
          <p:cNvSpPr txBox="1"/>
          <p:nvPr/>
        </p:nvSpPr>
        <p:spPr>
          <a:xfrm>
            <a:off x="464024" y="1241946"/>
            <a:ext cx="8188657" cy="830997"/>
          </a:xfrm>
          <a:prstGeom prst="rect">
            <a:avLst/>
          </a:prstGeom>
          <a:noFill/>
        </p:spPr>
        <p:txBody>
          <a:bodyPr wrap="square" rtlCol="0">
            <a:spAutoFit/>
          </a:bodyPr>
          <a:lstStyle/>
          <a:p>
            <a:pPr algn="ctr"/>
            <a:r>
              <a:rPr lang="en-US" sz="2400" dirty="0" smtClean="0"/>
              <a:t>What part of the amino acids in a </a:t>
            </a:r>
            <a:r>
              <a:rPr lang="en-US" sz="2400" i="1" dirty="0" smtClean="0">
                <a:sym typeface="Symbol"/>
              </a:rPr>
              <a:t></a:t>
            </a:r>
            <a:r>
              <a:rPr lang="en-US" sz="2400" dirty="0" smtClean="0">
                <a:sym typeface="Symbol"/>
              </a:rPr>
              <a:t>-strand interacts with another strand in the same sheet?</a:t>
            </a:r>
            <a:endParaRPr lang="en-US" sz="2400" dirty="0"/>
          </a:p>
        </p:txBody>
      </p:sp>
      <p:sp>
        <p:nvSpPr>
          <p:cNvPr id="4" name="TextBox 3"/>
          <p:cNvSpPr txBox="1"/>
          <p:nvPr/>
        </p:nvSpPr>
        <p:spPr>
          <a:xfrm>
            <a:off x="3411941" y="3848668"/>
            <a:ext cx="3616657" cy="2862322"/>
          </a:xfrm>
          <a:prstGeom prst="rect">
            <a:avLst/>
          </a:prstGeom>
          <a:noFill/>
        </p:spPr>
        <p:txBody>
          <a:bodyPr wrap="square" rtlCol="0">
            <a:spAutoFit/>
          </a:bodyPr>
          <a:lstStyle/>
          <a:p>
            <a:pPr>
              <a:lnSpc>
                <a:spcPct val="150000"/>
              </a:lnSpc>
            </a:pPr>
            <a:r>
              <a:rPr lang="en-US" sz="2400" dirty="0" smtClean="0"/>
              <a:t>A. Backbones</a:t>
            </a:r>
          </a:p>
          <a:p>
            <a:pPr>
              <a:lnSpc>
                <a:spcPct val="150000"/>
              </a:lnSpc>
            </a:pPr>
            <a:r>
              <a:rPr lang="en-US" sz="2400" dirty="0" smtClean="0"/>
              <a:t>B. Side chains</a:t>
            </a:r>
          </a:p>
          <a:p>
            <a:pPr>
              <a:lnSpc>
                <a:spcPct val="150000"/>
              </a:lnSpc>
            </a:pPr>
            <a:r>
              <a:rPr lang="en-US" sz="2400" dirty="0" smtClean="0"/>
              <a:t>C. C</a:t>
            </a:r>
            <a:r>
              <a:rPr lang="en-US" sz="2400" i="1" baseline="-25000" dirty="0" smtClean="0">
                <a:sym typeface="Symbol"/>
              </a:rPr>
              <a:t></a:t>
            </a:r>
            <a:endParaRPr lang="en-US" sz="2400" dirty="0" smtClean="0">
              <a:sym typeface="Symbol"/>
            </a:endParaRPr>
          </a:p>
          <a:p>
            <a:pPr>
              <a:lnSpc>
                <a:spcPct val="150000"/>
              </a:lnSpc>
            </a:pPr>
            <a:r>
              <a:rPr lang="en-US" sz="2400" dirty="0" smtClean="0">
                <a:sym typeface="Symbol"/>
              </a:rPr>
              <a:t>D. </a:t>
            </a:r>
            <a:r>
              <a:rPr lang="en-US" sz="2400" i="1" dirty="0" smtClean="0">
                <a:sym typeface="Symbol"/>
              </a:rPr>
              <a:t></a:t>
            </a:r>
            <a:r>
              <a:rPr lang="en-US" sz="2400" baseline="-25000" dirty="0" smtClean="0">
                <a:sym typeface="Symbol"/>
              </a:rPr>
              <a:t>C</a:t>
            </a:r>
          </a:p>
          <a:p>
            <a:pPr>
              <a:lnSpc>
                <a:spcPct val="150000"/>
              </a:lnSpc>
            </a:pPr>
            <a:r>
              <a:rPr lang="en-US" sz="2400" dirty="0" smtClean="0">
                <a:sym typeface="Symbol"/>
              </a:rPr>
              <a:t>E. A and B</a:t>
            </a:r>
            <a:endParaRPr lang="en-US" sz="2400" dirty="0"/>
          </a:p>
        </p:txBody>
      </p:sp>
      <p:sp>
        <p:nvSpPr>
          <p:cNvPr id="9" name="Rounded Rectangle 8"/>
          <p:cNvSpPr/>
          <p:nvPr/>
        </p:nvSpPr>
        <p:spPr>
          <a:xfrm>
            <a:off x="3261815" y="3930555"/>
            <a:ext cx="2156346" cy="54591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769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31" y="1729799"/>
            <a:ext cx="3706151" cy="251323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4517" y="1691699"/>
            <a:ext cx="3706151" cy="2513234"/>
          </a:xfrm>
          <a:prstGeom prst="rect">
            <a:avLst/>
          </a:prstGeom>
        </p:spPr>
      </p:pic>
      <p:sp>
        <p:nvSpPr>
          <p:cNvPr id="3" name="TextBox 2"/>
          <p:cNvSpPr txBox="1"/>
          <p:nvPr/>
        </p:nvSpPr>
        <p:spPr>
          <a:xfrm>
            <a:off x="272955" y="1446663"/>
            <a:ext cx="8557146" cy="461665"/>
          </a:xfrm>
          <a:prstGeom prst="rect">
            <a:avLst/>
          </a:prstGeom>
          <a:noFill/>
        </p:spPr>
        <p:txBody>
          <a:bodyPr wrap="square" rtlCol="0">
            <a:spAutoFit/>
          </a:bodyPr>
          <a:lstStyle/>
          <a:p>
            <a:pPr algn="ctr"/>
            <a:r>
              <a:rPr lang="en-US" sz="2400" dirty="0" smtClean="0"/>
              <a:t>What type of weak interaction binds the </a:t>
            </a:r>
            <a:r>
              <a:rPr lang="en-US" sz="2400" i="1" dirty="0">
                <a:sym typeface="Symbol"/>
              </a:rPr>
              <a:t></a:t>
            </a:r>
            <a:r>
              <a:rPr lang="en-US" sz="2400" dirty="0">
                <a:sym typeface="Symbol"/>
              </a:rPr>
              <a:t>-</a:t>
            </a:r>
            <a:r>
              <a:rPr lang="en-US" sz="2400" dirty="0" smtClean="0">
                <a:sym typeface="Symbol"/>
              </a:rPr>
              <a:t>strands into a </a:t>
            </a:r>
            <a:r>
              <a:rPr lang="en-US" sz="2400" i="1" dirty="0">
                <a:sym typeface="Symbol"/>
              </a:rPr>
              <a:t></a:t>
            </a:r>
            <a:r>
              <a:rPr lang="en-US" sz="2400" dirty="0">
                <a:sym typeface="Symbol"/>
              </a:rPr>
              <a:t>-</a:t>
            </a:r>
            <a:r>
              <a:rPr lang="en-US" sz="2400" dirty="0" smtClean="0">
                <a:sym typeface="Symbol"/>
              </a:rPr>
              <a:t>sheet?</a:t>
            </a:r>
            <a:endParaRPr lang="en-US" sz="2400" dirty="0"/>
          </a:p>
        </p:txBody>
      </p:sp>
      <p:sp>
        <p:nvSpPr>
          <p:cNvPr id="4" name="TextBox 3"/>
          <p:cNvSpPr txBox="1"/>
          <p:nvPr/>
        </p:nvSpPr>
        <p:spPr>
          <a:xfrm>
            <a:off x="3411941" y="3848668"/>
            <a:ext cx="3616657" cy="2862322"/>
          </a:xfrm>
          <a:prstGeom prst="rect">
            <a:avLst/>
          </a:prstGeom>
          <a:noFill/>
        </p:spPr>
        <p:txBody>
          <a:bodyPr wrap="square" rtlCol="0">
            <a:spAutoFit/>
          </a:bodyPr>
          <a:lstStyle/>
          <a:p>
            <a:pPr>
              <a:lnSpc>
                <a:spcPct val="150000"/>
              </a:lnSpc>
            </a:pPr>
            <a:r>
              <a:rPr lang="en-US" sz="2400" dirty="0" smtClean="0"/>
              <a:t>A. Covalent bonds</a:t>
            </a:r>
          </a:p>
          <a:p>
            <a:pPr>
              <a:lnSpc>
                <a:spcPct val="150000"/>
              </a:lnSpc>
            </a:pPr>
            <a:r>
              <a:rPr lang="en-US" sz="2400" dirty="0" smtClean="0"/>
              <a:t>B. Ionic bonds</a:t>
            </a:r>
          </a:p>
          <a:p>
            <a:pPr>
              <a:lnSpc>
                <a:spcPct val="150000"/>
              </a:lnSpc>
            </a:pPr>
            <a:r>
              <a:rPr lang="en-US" sz="2400" dirty="0" smtClean="0"/>
              <a:t>C. Salt bridges</a:t>
            </a:r>
            <a:endParaRPr lang="en-US" sz="2400" dirty="0" smtClean="0">
              <a:sym typeface="Symbol"/>
            </a:endParaRPr>
          </a:p>
          <a:p>
            <a:pPr>
              <a:lnSpc>
                <a:spcPct val="150000"/>
              </a:lnSpc>
            </a:pPr>
            <a:r>
              <a:rPr lang="en-US" sz="2400" dirty="0" smtClean="0">
                <a:sym typeface="Symbol"/>
              </a:rPr>
              <a:t>D. Hydrogen bonds</a:t>
            </a:r>
            <a:endParaRPr lang="en-US" sz="2400" baseline="-25000" dirty="0" smtClean="0">
              <a:sym typeface="Symbol"/>
            </a:endParaRPr>
          </a:p>
          <a:p>
            <a:pPr>
              <a:lnSpc>
                <a:spcPct val="150000"/>
              </a:lnSpc>
            </a:pPr>
            <a:r>
              <a:rPr lang="en-US" sz="2400" dirty="0" smtClean="0">
                <a:sym typeface="Symbol"/>
              </a:rPr>
              <a:t>E. Van der Waal’s </a:t>
            </a:r>
            <a:endParaRPr lang="en-US" sz="2400" dirty="0"/>
          </a:p>
        </p:txBody>
      </p:sp>
      <p:sp>
        <p:nvSpPr>
          <p:cNvPr id="9" name="Rounded Rectangle 8"/>
          <p:cNvSpPr/>
          <p:nvPr/>
        </p:nvSpPr>
        <p:spPr>
          <a:xfrm>
            <a:off x="3357350" y="5554638"/>
            <a:ext cx="2606722" cy="54591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552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Tertiary and Quaternary Structure</a:t>
            </a:r>
            <a:endParaRPr lang="en-US"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1528599"/>
            <a:ext cx="9110161" cy="3011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l="24545" t="24219" r="41784" b="26562"/>
          <a:stretch/>
        </p:blipFill>
        <p:spPr bwMode="auto">
          <a:xfrm>
            <a:off x="259307" y="4459821"/>
            <a:ext cx="2727067" cy="2241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179928" y="4566692"/>
            <a:ext cx="5459104" cy="1569660"/>
          </a:xfrm>
          <a:prstGeom prst="rect">
            <a:avLst/>
          </a:prstGeom>
          <a:noFill/>
        </p:spPr>
        <p:txBody>
          <a:bodyPr wrap="square" rtlCol="0">
            <a:spAutoFit/>
          </a:bodyPr>
          <a:lstStyle/>
          <a:p>
            <a:pPr algn="ctr"/>
            <a:r>
              <a:rPr lang="en-US" sz="2400" dirty="0"/>
              <a:t>Tertiary structure is the </a:t>
            </a:r>
            <a:r>
              <a:rPr lang="en-US" sz="2400" b="1" dirty="0">
                <a:solidFill>
                  <a:schemeClr val="accent6">
                    <a:lumMod val="75000"/>
                  </a:schemeClr>
                </a:solidFill>
              </a:rPr>
              <a:t>3D structure </a:t>
            </a:r>
            <a:r>
              <a:rPr lang="en-US" sz="2400" dirty="0"/>
              <a:t>of a single peptide chain. </a:t>
            </a:r>
          </a:p>
          <a:p>
            <a:pPr algn="ctr"/>
            <a:r>
              <a:rPr lang="en-US" sz="2400" dirty="0"/>
              <a:t>(Includes all the secondary structures and their folding pattern.)</a:t>
            </a:r>
          </a:p>
        </p:txBody>
      </p:sp>
    </p:spTree>
    <p:extLst>
      <p:ext uri="{BB962C8B-B14F-4D97-AF65-F5344CB8AC3E}">
        <p14:creationId xmlns:p14="http://schemas.microsoft.com/office/powerpoint/2010/main" val="1617022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Tertiary and Quaternary Structure</a:t>
            </a:r>
            <a:endParaRPr lang="en-US"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1528599"/>
            <a:ext cx="9110161" cy="3011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l="24545" t="24219" r="41784" b="26562"/>
          <a:stretch/>
        </p:blipFill>
        <p:spPr bwMode="auto">
          <a:xfrm>
            <a:off x="259307" y="4459821"/>
            <a:ext cx="2727067" cy="2241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091822" y="4749421"/>
            <a:ext cx="614149" cy="450376"/>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58120" y="5816221"/>
            <a:ext cx="614149" cy="450376"/>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0765" y="4915468"/>
            <a:ext cx="614149" cy="450376"/>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44974" y="5188424"/>
            <a:ext cx="614149" cy="450376"/>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534769" y="6141493"/>
            <a:ext cx="5060040" cy="523220"/>
          </a:xfrm>
          <a:prstGeom prst="rect">
            <a:avLst/>
          </a:prstGeom>
          <a:noFill/>
        </p:spPr>
        <p:txBody>
          <a:bodyPr wrap="none" rtlCol="0">
            <a:spAutoFit/>
          </a:bodyPr>
          <a:lstStyle/>
          <a:p>
            <a:r>
              <a:rPr lang="en-US" sz="2800" dirty="0" smtClean="0"/>
              <a:t>What keeps the helices together?</a:t>
            </a:r>
            <a:endParaRPr lang="en-US" sz="2800" dirty="0"/>
          </a:p>
        </p:txBody>
      </p:sp>
      <p:sp>
        <p:nvSpPr>
          <p:cNvPr id="11" name="TextBox 10"/>
          <p:cNvSpPr txBox="1"/>
          <p:nvPr/>
        </p:nvSpPr>
        <p:spPr>
          <a:xfrm>
            <a:off x="3179928" y="4566692"/>
            <a:ext cx="5459104" cy="1569660"/>
          </a:xfrm>
          <a:prstGeom prst="rect">
            <a:avLst/>
          </a:prstGeom>
          <a:noFill/>
        </p:spPr>
        <p:txBody>
          <a:bodyPr wrap="square" rtlCol="0">
            <a:spAutoFit/>
          </a:bodyPr>
          <a:lstStyle/>
          <a:p>
            <a:pPr algn="ctr"/>
            <a:r>
              <a:rPr lang="en-US" sz="2400" dirty="0"/>
              <a:t>Tertiary structure is the </a:t>
            </a:r>
            <a:r>
              <a:rPr lang="en-US" sz="2400" b="1" dirty="0">
                <a:solidFill>
                  <a:schemeClr val="accent6">
                    <a:lumMod val="75000"/>
                  </a:schemeClr>
                </a:solidFill>
              </a:rPr>
              <a:t>3D structure </a:t>
            </a:r>
            <a:r>
              <a:rPr lang="en-US" sz="2400" dirty="0"/>
              <a:t>of a single peptide chain. </a:t>
            </a:r>
          </a:p>
          <a:p>
            <a:pPr algn="ctr"/>
            <a:r>
              <a:rPr lang="en-US" sz="2400" dirty="0"/>
              <a:t>(Includes all the secondary structures and their folding pattern.)</a:t>
            </a:r>
          </a:p>
        </p:txBody>
      </p:sp>
    </p:spTree>
    <p:extLst>
      <p:ext uri="{BB962C8B-B14F-4D97-AF65-F5344CB8AC3E}">
        <p14:creationId xmlns:p14="http://schemas.microsoft.com/office/powerpoint/2010/main" val="4278846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17"/>
            <a:ext cx="8229600" cy="930717"/>
          </a:xfrm>
        </p:spPr>
        <p:txBody>
          <a:bodyPr/>
          <a:lstStyle/>
          <a:p>
            <a:r>
              <a:rPr lang="en-US" dirty="0" smtClean="0"/>
              <a:t>Quaternary Structure</a:t>
            </a:r>
            <a:endParaRPr lang="en-US" dirty="0"/>
          </a:p>
        </p:txBody>
      </p:sp>
      <p:sp>
        <p:nvSpPr>
          <p:cNvPr id="5" name="Rectangle 4"/>
          <p:cNvSpPr/>
          <p:nvPr/>
        </p:nvSpPr>
        <p:spPr>
          <a:xfrm>
            <a:off x="491319" y="921967"/>
            <a:ext cx="8347791" cy="1631216"/>
          </a:xfrm>
          <a:prstGeom prst="rect">
            <a:avLst/>
          </a:prstGeom>
          <a:solidFill>
            <a:schemeClr val="bg1"/>
          </a:solidFill>
        </p:spPr>
        <p:txBody>
          <a:bodyPr wrap="square">
            <a:spAutoFit/>
          </a:bodyPr>
          <a:lstStyle/>
          <a:p>
            <a:pPr marL="342900" indent="-342900">
              <a:buFont typeface="Arial" panose="020B0604020202020204" pitchFamily="34" charset="0"/>
              <a:buChar char="•"/>
            </a:pPr>
            <a:r>
              <a:rPr lang="en-US" sz="2000" dirty="0" smtClean="0"/>
              <a:t>Multiple polypeptides can connect in “quaternary structure”</a:t>
            </a:r>
          </a:p>
          <a:p>
            <a:pPr marL="342900" indent="-342900">
              <a:buFont typeface="Arial" panose="020B0604020202020204" pitchFamily="34" charset="0"/>
              <a:buChar char="•"/>
            </a:pPr>
            <a:r>
              <a:rPr lang="en-US" sz="2000" dirty="0" smtClean="0"/>
              <a:t>Quaternary structure polypeptides interact </a:t>
            </a:r>
            <a:r>
              <a:rPr lang="en-US" sz="2000" i="1" dirty="0" smtClean="0"/>
              <a:t>identically</a:t>
            </a:r>
            <a:r>
              <a:rPr lang="en-US" sz="2000" dirty="0" smtClean="0"/>
              <a:t> to tertiary structure. </a:t>
            </a:r>
          </a:p>
          <a:p>
            <a:pPr marL="342900" indent="-342900">
              <a:buFont typeface="Arial" panose="020B0604020202020204" pitchFamily="34" charset="0"/>
              <a:buChar char="•"/>
            </a:pPr>
            <a:endParaRPr lang="en-US" sz="2000" dirty="0" smtClean="0"/>
          </a:p>
          <a:p>
            <a:r>
              <a:rPr lang="en-US" sz="2000" dirty="0" smtClean="0"/>
              <a:t>Why have multiple polypeptides?</a:t>
            </a:r>
            <a:endParaRPr lang="en-US" sz="2000" dirty="0"/>
          </a:p>
          <a:p>
            <a:pPr marL="342900" indent="-342900">
              <a:buFont typeface="Arial" panose="020B0604020202020204" pitchFamily="34" charset="0"/>
              <a:buChar char="•"/>
            </a:pPr>
            <a:r>
              <a:rPr lang="en-US" sz="2000" dirty="0" smtClean="0"/>
              <a:t>Combine properties from individual polypeptides</a:t>
            </a:r>
            <a:endParaRPr lang="en-US" sz="2000" dirty="0"/>
          </a:p>
        </p:txBody>
      </p:sp>
      <p:grpSp>
        <p:nvGrpSpPr>
          <p:cNvPr id="50176" name="Group 50175"/>
          <p:cNvGrpSpPr/>
          <p:nvPr/>
        </p:nvGrpSpPr>
        <p:grpSpPr>
          <a:xfrm>
            <a:off x="1995995" y="3126267"/>
            <a:ext cx="1038226" cy="519114"/>
            <a:chOff x="1905000" y="2638424"/>
            <a:chExt cx="1264226" cy="632114"/>
          </a:xfrm>
        </p:grpSpPr>
        <p:sp>
          <p:nvSpPr>
            <p:cNvPr id="3" name="Oval 2"/>
            <p:cNvSpPr/>
            <p:nvPr/>
          </p:nvSpPr>
          <p:spPr>
            <a:xfrm>
              <a:off x="1905000" y="2638425"/>
              <a:ext cx="632113" cy="632113"/>
            </a:xfrm>
            <a:prstGeom prst="ellipse">
              <a:avLst/>
            </a:prstGeom>
            <a:gradFill flip="none" rotWithShape="1">
              <a:gsLst>
                <a:gs pos="100000">
                  <a:srgbClr val="8A82BD"/>
                </a:gs>
                <a:gs pos="50000">
                  <a:srgbClr val="8A82BD"/>
                </a:gs>
                <a:gs pos="0">
                  <a:srgbClr val="BDB7DD"/>
                </a:gs>
              </a:gsLst>
              <a:path path="circle">
                <a:fillToRect l="50000" t="50000" r="50000" b="50000"/>
              </a:path>
              <a:tileRect/>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537113" y="2638424"/>
              <a:ext cx="632113" cy="632113"/>
            </a:xfrm>
            <a:prstGeom prst="ellipse">
              <a:avLst/>
            </a:prstGeom>
            <a:gradFill flip="none" rotWithShape="1">
              <a:gsLst>
                <a:gs pos="100000">
                  <a:srgbClr val="8A82BD"/>
                </a:gs>
                <a:gs pos="50000">
                  <a:srgbClr val="8A82BD"/>
                </a:gs>
                <a:gs pos="0">
                  <a:srgbClr val="BDB7DD"/>
                </a:gs>
              </a:gsLst>
              <a:path path="circle">
                <a:fillToRect l="50000" t="50000" r="50000" b="50000"/>
              </a:path>
              <a:tileRect/>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606360" y="3153103"/>
            <a:ext cx="519113" cy="519113"/>
          </a:xfrm>
          <a:prstGeom prst="ellipse">
            <a:avLst/>
          </a:prstGeom>
          <a:gradFill flip="none" rotWithShape="1">
            <a:gsLst>
              <a:gs pos="100000">
                <a:srgbClr val="8A82BD"/>
              </a:gs>
              <a:gs pos="50000">
                <a:srgbClr val="8A82BD"/>
              </a:gs>
              <a:gs pos="0">
                <a:srgbClr val="BDB7DD"/>
              </a:gs>
            </a:gsLst>
            <a:path path="circle">
              <a:fillToRect l="50000" t="50000" r="50000" b="50000"/>
            </a:path>
            <a:tileRect/>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4800" y="2647881"/>
            <a:ext cx="1127232" cy="369338"/>
          </a:xfrm>
          <a:prstGeom prst="rect">
            <a:avLst/>
          </a:prstGeom>
          <a:noFill/>
        </p:spPr>
        <p:txBody>
          <a:bodyPr wrap="none" rtlCol="0">
            <a:spAutoFit/>
          </a:bodyPr>
          <a:lstStyle/>
          <a:p>
            <a:r>
              <a:rPr lang="en-US" dirty="0" smtClean="0"/>
              <a:t>Monomer</a:t>
            </a:r>
            <a:endParaRPr lang="en-US" dirty="0"/>
          </a:p>
        </p:txBody>
      </p:sp>
      <p:sp>
        <p:nvSpPr>
          <p:cNvPr id="11" name="TextBox 10"/>
          <p:cNvSpPr txBox="1"/>
          <p:nvPr/>
        </p:nvSpPr>
        <p:spPr>
          <a:xfrm>
            <a:off x="2157041" y="2647881"/>
            <a:ext cx="760144" cy="369338"/>
          </a:xfrm>
          <a:prstGeom prst="rect">
            <a:avLst/>
          </a:prstGeom>
          <a:noFill/>
        </p:spPr>
        <p:txBody>
          <a:bodyPr wrap="none" rtlCol="0">
            <a:spAutoFit/>
          </a:bodyPr>
          <a:lstStyle/>
          <a:p>
            <a:pPr algn="ctr"/>
            <a:r>
              <a:rPr lang="en-US" dirty="0" smtClean="0"/>
              <a:t>Dimer</a:t>
            </a:r>
            <a:endParaRPr lang="en-US" dirty="0"/>
          </a:p>
        </p:txBody>
      </p:sp>
      <p:grpSp>
        <p:nvGrpSpPr>
          <p:cNvPr id="10" name="Group 9"/>
          <p:cNvGrpSpPr/>
          <p:nvPr/>
        </p:nvGrpSpPr>
        <p:grpSpPr>
          <a:xfrm>
            <a:off x="5697051" y="3091461"/>
            <a:ext cx="1038226" cy="1038227"/>
            <a:chOff x="5581650" y="2638423"/>
            <a:chExt cx="1264226" cy="1264227"/>
          </a:xfrm>
        </p:grpSpPr>
        <p:sp>
          <p:nvSpPr>
            <p:cNvPr id="12" name="Oval 11"/>
            <p:cNvSpPr/>
            <p:nvPr/>
          </p:nvSpPr>
          <p:spPr>
            <a:xfrm>
              <a:off x="5581650" y="2638424"/>
              <a:ext cx="632113" cy="632113"/>
            </a:xfrm>
            <a:prstGeom prst="ellipse">
              <a:avLst/>
            </a:prstGeom>
            <a:gradFill flip="none" rotWithShape="1">
              <a:gsLst>
                <a:gs pos="100000">
                  <a:srgbClr val="8A82BD"/>
                </a:gs>
                <a:gs pos="50000">
                  <a:srgbClr val="8A82BD"/>
                </a:gs>
                <a:gs pos="0">
                  <a:srgbClr val="BDB7DD"/>
                </a:gs>
              </a:gsLst>
              <a:path path="circle">
                <a:fillToRect l="50000" t="50000" r="50000" b="50000"/>
              </a:path>
              <a:tileRect/>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213763" y="2638423"/>
              <a:ext cx="632113" cy="632113"/>
            </a:xfrm>
            <a:prstGeom prst="ellipse">
              <a:avLst/>
            </a:prstGeom>
            <a:gradFill flip="none" rotWithShape="1">
              <a:gsLst>
                <a:gs pos="100000">
                  <a:srgbClr val="8A82BD"/>
                </a:gs>
                <a:gs pos="50000">
                  <a:srgbClr val="8A82BD"/>
                </a:gs>
                <a:gs pos="0">
                  <a:srgbClr val="BDB7DD"/>
                </a:gs>
              </a:gsLst>
              <a:path path="circle">
                <a:fillToRect l="50000" t="50000" r="50000" b="50000"/>
              </a:path>
              <a:tileRect/>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581650" y="3270537"/>
              <a:ext cx="632113" cy="632113"/>
            </a:xfrm>
            <a:prstGeom prst="ellipse">
              <a:avLst/>
            </a:prstGeom>
            <a:gradFill flip="none" rotWithShape="1">
              <a:gsLst>
                <a:gs pos="100000">
                  <a:srgbClr val="8A82BD"/>
                </a:gs>
                <a:gs pos="50000">
                  <a:srgbClr val="8A82BD"/>
                </a:gs>
                <a:gs pos="0">
                  <a:srgbClr val="BDB7DD"/>
                </a:gs>
              </a:gsLst>
              <a:path path="circle">
                <a:fillToRect l="50000" t="50000" r="50000" b="50000"/>
              </a:path>
              <a:tileRect/>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213763" y="3270536"/>
              <a:ext cx="632113" cy="632113"/>
            </a:xfrm>
            <a:prstGeom prst="ellipse">
              <a:avLst/>
            </a:prstGeom>
            <a:gradFill flip="none" rotWithShape="1">
              <a:gsLst>
                <a:gs pos="100000">
                  <a:srgbClr val="8A82BD"/>
                </a:gs>
                <a:gs pos="50000">
                  <a:srgbClr val="8A82BD"/>
                </a:gs>
                <a:gs pos="0">
                  <a:srgbClr val="BDB7DD"/>
                </a:gs>
              </a:gsLst>
              <a:path path="circle">
                <a:fillToRect l="50000" t="50000" r="50000" b="50000"/>
              </a:path>
              <a:tileRect/>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3921728" y="3126267"/>
            <a:ext cx="1038226" cy="968613"/>
            <a:chOff x="3801339" y="2638422"/>
            <a:chExt cx="1264226" cy="1179460"/>
          </a:xfrm>
        </p:grpSpPr>
        <p:sp>
          <p:nvSpPr>
            <p:cNvPr id="16" name="Oval 15"/>
            <p:cNvSpPr/>
            <p:nvPr/>
          </p:nvSpPr>
          <p:spPr>
            <a:xfrm>
              <a:off x="3801339" y="2638423"/>
              <a:ext cx="632113" cy="632113"/>
            </a:xfrm>
            <a:prstGeom prst="ellipse">
              <a:avLst/>
            </a:prstGeom>
            <a:gradFill flip="none" rotWithShape="1">
              <a:gsLst>
                <a:gs pos="100000">
                  <a:srgbClr val="8A82BD"/>
                </a:gs>
                <a:gs pos="50000">
                  <a:srgbClr val="8A82BD"/>
                </a:gs>
                <a:gs pos="0">
                  <a:srgbClr val="BDB7DD"/>
                </a:gs>
              </a:gsLst>
              <a:path path="circle">
                <a:fillToRect l="50000" t="50000" r="50000" b="50000"/>
              </a:path>
              <a:tileRect/>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33452" y="2638422"/>
              <a:ext cx="632113" cy="632113"/>
            </a:xfrm>
            <a:prstGeom prst="ellipse">
              <a:avLst/>
            </a:prstGeom>
            <a:gradFill flip="none" rotWithShape="1">
              <a:gsLst>
                <a:gs pos="100000">
                  <a:srgbClr val="8A82BD"/>
                </a:gs>
                <a:gs pos="50000">
                  <a:srgbClr val="8A82BD"/>
                </a:gs>
                <a:gs pos="0">
                  <a:srgbClr val="BDB7DD"/>
                </a:gs>
              </a:gsLst>
              <a:path path="circle">
                <a:fillToRect l="50000" t="50000" r="50000" b="50000"/>
              </a:path>
              <a:tileRect/>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117395" y="3185769"/>
              <a:ext cx="632113" cy="632113"/>
            </a:xfrm>
            <a:prstGeom prst="ellipse">
              <a:avLst/>
            </a:prstGeom>
            <a:gradFill flip="none" rotWithShape="1">
              <a:gsLst>
                <a:gs pos="100000">
                  <a:srgbClr val="8A82BD"/>
                </a:gs>
                <a:gs pos="50000">
                  <a:srgbClr val="8A82BD"/>
                </a:gs>
                <a:gs pos="0">
                  <a:srgbClr val="BDB7DD"/>
                </a:gs>
              </a:gsLst>
              <a:path path="circle">
                <a:fillToRect l="50000" t="50000" r="50000" b="50000"/>
              </a:path>
              <a:tileRect/>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4043072" y="2647881"/>
            <a:ext cx="795539" cy="369338"/>
          </a:xfrm>
          <a:prstGeom prst="rect">
            <a:avLst/>
          </a:prstGeom>
          <a:noFill/>
        </p:spPr>
        <p:txBody>
          <a:bodyPr wrap="none" rtlCol="0">
            <a:spAutoFit/>
          </a:bodyPr>
          <a:lstStyle/>
          <a:p>
            <a:pPr algn="ctr"/>
            <a:r>
              <a:rPr lang="en-US" dirty="0" smtClean="0"/>
              <a:t>Trimer</a:t>
            </a:r>
            <a:endParaRPr lang="en-US" dirty="0"/>
          </a:p>
        </p:txBody>
      </p:sp>
      <p:sp>
        <p:nvSpPr>
          <p:cNvPr id="21" name="TextBox 20"/>
          <p:cNvSpPr txBox="1"/>
          <p:nvPr/>
        </p:nvSpPr>
        <p:spPr>
          <a:xfrm>
            <a:off x="5697051" y="2647288"/>
            <a:ext cx="1033424" cy="369338"/>
          </a:xfrm>
          <a:prstGeom prst="rect">
            <a:avLst/>
          </a:prstGeom>
          <a:noFill/>
        </p:spPr>
        <p:txBody>
          <a:bodyPr wrap="none" rtlCol="0">
            <a:spAutoFit/>
          </a:bodyPr>
          <a:lstStyle/>
          <a:p>
            <a:pPr algn="ctr"/>
            <a:r>
              <a:rPr lang="en-US" dirty="0" smtClean="0"/>
              <a:t>Tetramer</a:t>
            </a:r>
            <a:endParaRPr lang="en-US" dirty="0"/>
          </a:p>
        </p:txBody>
      </p:sp>
      <p:sp>
        <p:nvSpPr>
          <p:cNvPr id="22" name="TextBox 21"/>
          <p:cNvSpPr txBox="1"/>
          <p:nvPr/>
        </p:nvSpPr>
        <p:spPr>
          <a:xfrm>
            <a:off x="7345744" y="2647288"/>
            <a:ext cx="999376" cy="369338"/>
          </a:xfrm>
          <a:prstGeom prst="rect">
            <a:avLst/>
          </a:prstGeom>
          <a:noFill/>
        </p:spPr>
        <p:txBody>
          <a:bodyPr wrap="none" rtlCol="0">
            <a:spAutoFit/>
          </a:bodyPr>
          <a:lstStyle/>
          <a:p>
            <a:pPr algn="ctr"/>
            <a:r>
              <a:rPr lang="en-US" dirty="0" smtClean="0"/>
              <a:t>Octamer</a:t>
            </a:r>
            <a:endParaRPr lang="en-US" dirty="0"/>
          </a:p>
        </p:txBody>
      </p:sp>
      <p:pic>
        <p:nvPicPr>
          <p:cNvPr id="1026" name="Picture 2" descr="http://www.mun.ca/biology/desmid/brian/BIOL2060/BIOL2060-18/18_2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752" t="21427" r="4599"/>
          <a:stretch/>
        </p:blipFill>
        <p:spPr bwMode="auto">
          <a:xfrm>
            <a:off x="7240497" y="3153103"/>
            <a:ext cx="1276351" cy="1436952"/>
          </a:xfrm>
          <a:prstGeom prst="rect">
            <a:avLst/>
          </a:prstGeom>
          <a:noFill/>
          <a:extLst>
            <a:ext uri="{909E8E84-426E-40DD-AFC4-6F175D3DCCD1}">
              <a14:hiddenFill xmlns:a14="http://schemas.microsoft.com/office/drawing/2010/main">
                <a:solidFill>
                  <a:srgbClr val="FFFFFF"/>
                </a:solidFill>
              </a14:hiddenFill>
            </a:ext>
          </a:extLst>
        </p:spPr>
      </p:pic>
      <p:sp>
        <p:nvSpPr>
          <p:cNvPr id="50177" name="TextBox 50176"/>
          <p:cNvSpPr txBox="1"/>
          <p:nvPr/>
        </p:nvSpPr>
        <p:spPr>
          <a:xfrm>
            <a:off x="408494" y="4069673"/>
            <a:ext cx="4980594" cy="923330"/>
          </a:xfrm>
          <a:prstGeom prst="rect">
            <a:avLst/>
          </a:prstGeom>
          <a:noFill/>
        </p:spPr>
        <p:txBody>
          <a:bodyPr wrap="none" rtlCol="0">
            <a:spAutoFit/>
          </a:bodyPr>
          <a:lstStyle/>
          <a:p>
            <a:r>
              <a:rPr lang="en-US" dirty="0" smtClean="0"/>
              <a:t>Two flavors: homo-oligomers and hetero-oligomers</a:t>
            </a:r>
          </a:p>
          <a:p>
            <a:r>
              <a:rPr lang="en-US" dirty="0"/>
              <a:t>	</a:t>
            </a:r>
            <a:r>
              <a:rPr lang="en-US" dirty="0" smtClean="0"/>
              <a:t>	</a:t>
            </a:r>
            <a:r>
              <a:rPr lang="en-US" i="1" dirty="0" smtClean="0"/>
              <a:t>Homo</a:t>
            </a:r>
            <a:r>
              <a:rPr lang="en-US" dirty="0" smtClean="0"/>
              <a:t>-   = same</a:t>
            </a:r>
          </a:p>
          <a:p>
            <a:r>
              <a:rPr lang="en-US" dirty="0"/>
              <a:t>	</a:t>
            </a:r>
            <a:r>
              <a:rPr lang="en-US" dirty="0" smtClean="0"/>
              <a:t>	</a:t>
            </a:r>
            <a:r>
              <a:rPr lang="en-US" i="1" dirty="0" smtClean="0"/>
              <a:t>Hetero-</a:t>
            </a:r>
            <a:r>
              <a:rPr lang="en-US" dirty="0" smtClean="0"/>
              <a:t> = different</a:t>
            </a:r>
            <a:endParaRPr lang="en-US" dirty="0"/>
          </a:p>
        </p:txBody>
      </p:sp>
      <p:grpSp>
        <p:nvGrpSpPr>
          <p:cNvPr id="36" name="Group 35"/>
          <p:cNvGrpSpPr/>
          <p:nvPr/>
        </p:nvGrpSpPr>
        <p:grpSpPr>
          <a:xfrm>
            <a:off x="1995995" y="5456116"/>
            <a:ext cx="1038226" cy="519114"/>
            <a:chOff x="1905000" y="2638424"/>
            <a:chExt cx="1264226" cy="632114"/>
          </a:xfrm>
        </p:grpSpPr>
        <p:sp>
          <p:nvSpPr>
            <p:cNvPr id="37" name="Oval 36"/>
            <p:cNvSpPr/>
            <p:nvPr/>
          </p:nvSpPr>
          <p:spPr>
            <a:xfrm>
              <a:off x="1905000" y="2638425"/>
              <a:ext cx="632113" cy="632113"/>
            </a:xfrm>
            <a:prstGeom prst="ellipse">
              <a:avLst/>
            </a:prstGeom>
            <a:gradFill flip="none" rotWithShape="1">
              <a:gsLst>
                <a:gs pos="100000">
                  <a:srgbClr val="8A82BD"/>
                </a:gs>
                <a:gs pos="50000">
                  <a:srgbClr val="8A82BD"/>
                </a:gs>
                <a:gs pos="0">
                  <a:srgbClr val="BDB7DD"/>
                </a:gs>
              </a:gsLst>
              <a:path path="circle">
                <a:fillToRect l="50000" t="50000" r="50000" b="50000"/>
              </a:path>
              <a:tileRect/>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537113" y="2638424"/>
              <a:ext cx="632113" cy="632113"/>
            </a:xfrm>
            <a:prstGeom prst="ellipse">
              <a:avLst/>
            </a:prstGeom>
            <a:gradFill flip="none" rotWithShape="1">
              <a:gsLst>
                <a:gs pos="100000">
                  <a:schemeClr val="accent5">
                    <a:lumMod val="75000"/>
                  </a:schemeClr>
                </a:gs>
                <a:gs pos="50000">
                  <a:srgbClr val="2C778C"/>
                </a:gs>
                <a:gs pos="0">
                  <a:schemeClr val="accent5">
                    <a:lumMod val="60000"/>
                    <a:lumOff val="40000"/>
                  </a:schemeClr>
                </a:gs>
              </a:gsLst>
              <a:path path="circle">
                <a:fillToRect l="50000" t="50000" r="50000" b="50000"/>
              </a:path>
              <a:tileRect/>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p:nvPr/>
        </p:nvSpPr>
        <p:spPr>
          <a:xfrm>
            <a:off x="606360" y="5482952"/>
            <a:ext cx="519113" cy="519113"/>
          </a:xfrm>
          <a:prstGeom prst="ellipse">
            <a:avLst/>
          </a:prstGeom>
          <a:gradFill flip="none" rotWithShape="1">
            <a:gsLst>
              <a:gs pos="100000">
                <a:srgbClr val="8A82BD"/>
              </a:gs>
              <a:gs pos="50000">
                <a:srgbClr val="8A82BD"/>
              </a:gs>
              <a:gs pos="0">
                <a:srgbClr val="BDB7DD"/>
              </a:gs>
            </a:gsLst>
            <a:path path="circle">
              <a:fillToRect l="50000" t="50000" r="50000" b="50000"/>
            </a:path>
            <a:tileRect/>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04800" y="5066588"/>
            <a:ext cx="1127232" cy="369332"/>
          </a:xfrm>
          <a:prstGeom prst="rect">
            <a:avLst/>
          </a:prstGeom>
          <a:noFill/>
        </p:spPr>
        <p:txBody>
          <a:bodyPr wrap="none" rtlCol="0">
            <a:spAutoFit/>
          </a:bodyPr>
          <a:lstStyle/>
          <a:p>
            <a:r>
              <a:rPr lang="en-US" dirty="0" smtClean="0"/>
              <a:t>Monomer</a:t>
            </a:r>
            <a:endParaRPr lang="en-US" dirty="0"/>
          </a:p>
        </p:txBody>
      </p:sp>
      <p:sp>
        <p:nvSpPr>
          <p:cNvPr id="41" name="TextBox 40"/>
          <p:cNvSpPr txBox="1"/>
          <p:nvPr/>
        </p:nvSpPr>
        <p:spPr>
          <a:xfrm>
            <a:off x="1844169" y="5066588"/>
            <a:ext cx="1385892" cy="369332"/>
          </a:xfrm>
          <a:prstGeom prst="rect">
            <a:avLst/>
          </a:prstGeom>
          <a:noFill/>
        </p:spPr>
        <p:txBody>
          <a:bodyPr wrap="none" rtlCol="0">
            <a:spAutoFit/>
          </a:bodyPr>
          <a:lstStyle/>
          <a:p>
            <a:pPr algn="ctr"/>
            <a:r>
              <a:rPr lang="en-US" dirty="0" smtClean="0"/>
              <a:t>Heterodimer</a:t>
            </a:r>
            <a:endParaRPr lang="en-US" dirty="0"/>
          </a:p>
        </p:txBody>
      </p:sp>
      <p:grpSp>
        <p:nvGrpSpPr>
          <p:cNvPr id="42" name="Group 41"/>
          <p:cNvGrpSpPr/>
          <p:nvPr/>
        </p:nvGrpSpPr>
        <p:grpSpPr>
          <a:xfrm>
            <a:off x="6216164" y="5421310"/>
            <a:ext cx="1038226" cy="1038227"/>
            <a:chOff x="5581650" y="2638423"/>
            <a:chExt cx="1264226" cy="1264227"/>
          </a:xfrm>
        </p:grpSpPr>
        <p:sp>
          <p:nvSpPr>
            <p:cNvPr id="43" name="Oval 42"/>
            <p:cNvSpPr/>
            <p:nvPr/>
          </p:nvSpPr>
          <p:spPr>
            <a:xfrm>
              <a:off x="5581650" y="2638424"/>
              <a:ext cx="632113" cy="632113"/>
            </a:xfrm>
            <a:prstGeom prst="ellipse">
              <a:avLst/>
            </a:prstGeom>
            <a:gradFill flip="none" rotWithShape="1">
              <a:gsLst>
                <a:gs pos="100000">
                  <a:srgbClr val="8A82BD"/>
                </a:gs>
                <a:gs pos="50000">
                  <a:srgbClr val="8A82BD"/>
                </a:gs>
                <a:gs pos="0">
                  <a:srgbClr val="BDB7DD"/>
                </a:gs>
              </a:gsLst>
              <a:path path="circle">
                <a:fillToRect l="50000" t="50000" r="50000" b="50000"/>
              </a:path>
              <a:tileRect/>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213763" y="2638423"/>
              <a:ext cx="632113" cy="632113"/>
            </a:xfrm>
            <a:prstGeom prst="ellipse">
              <a:avLst/>
            </a:prstGeom>
            <a:gradFill flip="none" rotWithShape="1">
              <a:gsLst>
                <a:gs pos="100000">
                  <a:schemeClr val="accent5">
                    <a:lumMod val="75000"/>
                  </a:schemeClr>
                </a:gs>
                <a:gs pos="50000">
                  <a:srgbClr val="2C778C"/>
                </a:gs>
                <a:gs pos="0">
                  <a:schemeClr val="accent5">
                    <a:lumMod val="60000"/>
                    <a:lumOff val="40000"/>
                  </a:schemeClr>
                </a:gs>
              </a:gsLst>
              <a:path path="circle">
                <a:fillToRect l="50000" t="50000" r="50000" b="50000"/>
              </a:path>
              <a:tileRect/>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581650" y="3270537"/>
              <a:ext cx="632113" cy="632113"/>
            </a:xfrm>
            <a:prstGeom prst="ellipse">
              <a:avLst/>
            </a:prstGeom>
            <a:gradFill flip="none" rotWithShape="1">
              <a:gsLst>
                <a:gs pos="100000">
                  <a:schemeClr val="accent5">
                    <a:lumMod val="75000"/>
                  </a:schemeClr>
                </a:gs>
                <a:gs pos="50000">
                  <a:srgbClr val="2C778C"/>
                </a:gs>
                <a:gs pos="0">
                  <a:schemeClr val="accent5">
                    <a:lumMod val="60000"/>
                    <a:lumOff val="40000"/>
                  </a:schemeClr>
                </a:gs>
              </a:gsLst>
              <a:path path="circle">
                <a:fillToRect l="50000" t="50000" r="50000" b="50000"/>
              </a:path>
              <a:tileRect/>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213763" y="3270536"/>
              <a:ext cx="632113" cy="632113"/>
            </a:xfrm>
            <a:prstGeom prst="ellipse">
              <a:avLst/>
            </a:prstGeom>
            <a:gradFill flip="none" rotWithShape="1">
              <a:gsLst>
                <a:gs pos="100000">
                  <a:srgbClr val="8A82BD"/>
                </a:gs>
                <a:gs pos="50000">
                  <a:srgbClr val="8A82BD"/>
                </a:gs>
                <a:gs pos="0">
                  <a:srgbClr val="BDB7DD"/>
                </a:gs>
              </a:gsLst>
              <a:path path="circle">
                <a:fillToRect l="50000" t="50000" r="50000" b="50000"/>
              </a:path>
              <a:tileRect/>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3503112" y="5416032"/>
            <a:ext cx="1038226" cy="968613"/>
            <a:chOff x="3801339" y="2638422"/>
            <a:chExt cx="1264226" cy="1179460"/>
          </a:xfrm>
        </p:grpSpPr>
        <p:sp>
          <p:nvSpPr>
            <p:cNvPr id="48" name="Oval 47"/>
            <p:cNvSpPr/>
            <p:nvPr/>
          </p:nvSpPr>
          <p:spPr>
            <a:xfrm>
              <a:off x="3801339" y="2638423"/>
              <a:ext cx="632113" cy="632113"/>
            </a:xfrm>
            <a:prstGeom prst="ellipse">
              <a:avLst/>
            </a:prstGeom>
            <a:gradFill flip="none" rotWithShape="1">
              <a:gsLst>
                <a:gs pos="100000">
                  <a:srgbClr val="8A82BD"/>
                </a:gs>
                <a:gs pos="50000">
                  <a:srgbClr val="8A82BD"/>
                </a:gs>
                <a:gs pos="0">
                  <a:srgbClr val="BDB7DD"/>
                </a:gs>
              </a:gsLst>
              <a:path path="circle">
                <a:fillToRect l="50000" t="50000" r="50000" b="50000"/>
              </a:path>
              <a:tileRect/>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433452" y="2638422"/>
              <a:ext cx="632113" cy="632113"/>
            </a:xfrm>
            <a:prstGeom prst="ellipse">
              <a:avLst/>
            </a:prstGeom>
            <a:gradFill flip="none" rotWithShape="1">
              <a:gsLst>
                <a:gs pos="100000">
                  <a:srgbClr val="8A82BD"/>
                </a:gs>
                <a:gs pos="50000">
                  <a:srgbClr val="8A82BD"/>
                </a:gs>
                <a:gs pos="0">
                  <a:srgbClr val="BDB7DD"/>
                </a:gs>
              </a:gsLst>
              <a:path path="circle">
                <a:fillToRect l="50000" t="50000" r="50000" b="50000"/>
              </a:path>
              <a:tileRect/>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117395" y="3185769"/>
              <a:ext cx="632113" cy="632113"/>
            </a:xfrm>
            <a:prstGeom prst="ellipse">
              <a:avLst/>
            </a:prstGeom>
            <a:gradFill flip="none" rotWithShape="1">
              <a:gsLst>
                <a:gs pos="100000">
                  <a:schemeClr val="accent5">
                    <a:lumMod val="75000"/>
                  </a:schemeClr>
                </a:gs>
                <a:gs pos="50000">
                  <a:srgbClr val="2C778C"/>
                </a:gs>
                <a:gs pos="0">
                  <a:schemeClr val="accent5">
                    <a:lumMod val="60000"/>
                    <a:lumOff val="40000"/>
                  </a:schemeClr>
                </a:gs>
              </a:gsLst>
              <a:path path="circle">
                <a:fillToRect l="50000" t="50000" r="50000" b="50000"/>
              </a:path>
              <a:tileRect/>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687367" y="5066588"/>
            <a:ext cx="1506952" cy="369332"/>
          </a:xfrm>
          <a:prstGeom prst="rect">
            <a:avLst/>
          </a:prstGeom>
          <a:noFill/>
        </p:spPr>
        <p:txBody>
          <a:bodyPr wrap="none" rtlCol="0">
            <a:spAutoFit/>
          </a:bodyPr>
          <a:lstStyle/>
          <a:p>
            <a:pPr algn="ctr"/>
            <a:r>
              <a:rPr lang="en-US" dirty="0" err="1" smtClean="0"/>
              <a:t>Heterotrimers</a:t>
            </a:r>
            <a:endParaRPr lang="en-US" dirty="0"/>
          </a:p>
        </p:txBody>
      </p:sp>
      <p:sp>
        <p:nvSpPr>
          <p:cNvPr id="52" name="TextBox 51"/>
          <p:cNvSpPr txBox="1"/>
          <p:nvPr/>
        </p:nvSpPr>
        <p:spPr>
          <a:xfrm>
            <a:off x="6615988" y="5065995"/>
            <a:ext cx="1748557" cy="369332"/>
          </a:xfrm>
          <a:prstGeom prst="rect">
            <a:avLst/>
          </a:prstGeom>
          <a:noFill/>
        </p:spPr>
        <p:txBody>
          <a:bodyPr wrap="none" rtlCol="0">
            <a:spAutoFit/>
          </a:bodyPr>
          <a:lstStyle/>
          <a:p>
            <a:pPr algn="ctr"/>
            <a:r>
              <a:rPr lang="en-US" dirty="0" err="1" smtClean="0"/>
              <a:t>Heterotetramers</a:t>
            </a:r>
            <a:endParaRPr lang="en-US" dirty="0"/>
          </a:p>
        </p:txBody>
      </p:sp>
      <p:grpSp>
        <p:nvGrpSpPr>
          <p:cNvPr id="53" name="Group 52"/>
          <p:cNvGrpSpPr/>
          <p:nvPr/>
        </p:nvGrpSpPr>
        <p:grpSpPr>
          <a:xfrm>
            <a:off x="7472375" y="5412817"/>
            <a:ext cx="1047750" cy="1043542"/>
            <a:chOff x="5581650" y="2631951"/>
            <a:chExt cx="1275823" cy="1270699"/>
          </a:xfrm>
        </p:grpSpPr>
        <p:sp>
          <p:nvSpPr>
            <p:cNvPr id="54" name="Oval 53"/>
            <p:cNvSpPr/>
            <p:nvPr/>
          </p:nvSpPr>
          <p:spPr>
            <a:xfrm>
              <a:off x="5581650" y="2638424"/>
              <a:ext cx="632113" cy="632113"/>
            </a:xfrm>
            <a:prstGeom prst="ellipse">
              <a:avLst/>
            </a:prstGeom>
            <a:gradFill flip="none" rotWithShape="1">
              <a:gsLst>
                <a:gs pos="100000">
                  <a:schemeClr val="accent3">
                    <a:lumMod val="75000"/>
                  </a:schemeClr>
                </a:gs>
                <a:gs pos="50000">
                  <a:srgbClr val="678034"/>
                </a:gs>
                <a:gs pos="0">
                  <a:schemeClr val="accent3">
                    <a:lumMod val="60000"/>
                    <a:lumOff val="40000"/>
                  </a:schemeClr>
                </a:gs>
              </a:gsLst>
              <a:path path="circle">
                <a:fillToRect l="50000" t="50000" r="50000" b="50000"/>
              </a:path>
              <a:tileRect/>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225360" y="3264064"/>
              <a:ext cx="632113" cy="632113"/>
            </a:xfrm>
            <a:prstGeom prst="ellipse">
              <a:avLst/>
            </a:prstGeom>
            <a:gradFill flip="none" rotWithShape="1">
              <a:gsLst>
                <a:gs pos="100000">
                  <a:schemeClr val="accent5">
                    <a:lumMod val="75000"/>
                  </a:schemeClr>
                </a:gs>
                <a:gs pos="50000">
                  <a:srgbClr val="2C778C"/>
                </a:gs>
                <a:gs pos="0">
                  <a:schemeClr val="accent5">
                    <a:lumMod val="60000"/>
                    <a:lumOff val="40000"/>
                  </a:schemeClr>
                </a:gs>
              </a:gsLst>
              <a:path path="circle">
                <a:fillToRect l="50000" t="50000" r="50000" b="50000"/>
              </a:path>
              <a:tileRect/>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581650" y="3270537"/>
              <a:ext cx="632113" cy="632113"/>
            </a:xfrm>
            <a:prstGeom prst="ellipse">
              <a:avLst/>
            </a:prstGeom>
            <a:gradFill flip="none" rotWithShape="1">
              <a:gsLst>
                <a:gs pos="100000">
                  <a:schemeClr val="accent5">
                    <a:lumMod val="75000"/>
                  </a:schemeClr>
                </a:gs>
                <a:gs pos="50000">
                  <a:srgbClr val="2C778C"/>
                </a:gs>
                <a:gs pos="0">
                  <a:schemeClr val="accent5">
                    <a:lumMod val="60000"/>
                    <a:lumOff val="40000"/>
                  </a:schemeClr>
                </a:gs>
              </a:gsLst>
              <a:path path="circle">
                <a:fillToRect l="50000" t="50000" r="50000" b="50000"/>
              </a:path>
              <a:tileRect/>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225360" y="2631951"/>
              <a:ext cx="632113" cy="632113"/>
            </a:xfrm>
            <a:prstGeom prst="ellipse">
              <a:avLst/>
            </a:prstGeom>
            <a:gradFill flip="none" rotWithShape="1">
              <a:gsLst>
                <a:gs pos="100000">
                  <a:srgbClr val="8A82BD"/>
                </a:gs>
                <a:gs pos="50000">
                  <a:srgbClr val="8A82BD"/>
                </a:gs>
                <a:gs pos="0">
                  <a:srgbClr val="BDB7DD"/>
                </a:gs>
              </a:gsLst>
              <a:path path="circle">
                <a:fillToRect l="50000" t="50000" r="50000" b="50000"/>
              </a:path>
              <a:tileRect/>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4594443" y="5416032"/>
            <a:ext cx="1038226" cy="968613"/>
            <a:chOff x="3801339" y="2638422"/>
            <a:chExt cx="1264226" cy="1179460"/>
          </a:xfrm>
        </p:grpSpPr>
        <p:sp>
          <p:nvSpPr>
            <p:cNvPr id="59" name="Oval 58"/>
            <p:cNvSpPr/>
            <p:nvPr/>
          </p:nvSpPr>
          <p:spPr>
            <a:xfrm>
              <a:off x="3801339" y="2638423"/>
              <a:ext cx="632113" cy="632113"/>
            </a:xfrm>
            <a:prstGeom prst="ellipse">
              <a:avLst/>
            </a:prstGeom>
            <a:gradFill flip="none" rotWithShape="1">
              <a:gsLst>
                <a:gs pos="100000">
                  <a:srgbClr val="8A82BD"/>
                </a:gs>
                <a:gs pos="50000">
                  <a:srgbClr val="8A82BD"/>
                </a:gs>
                <a:gs pos="0">
                  <a:srgbClr val="BDB7DD"/>
                </a:gs>
              </a:gsLst>
              <a:path path="circle">
                <a:fillToRect l="50000" t="50000" r="50000" b="50000"/>
              </a:path>
              <a:tileRect/>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433452" y="2638422"/>
              <a:ext cx="632113" cy="632113"/>
            </a:xfrm>
            <a:prstGeom prst="ellipse">
              <a:avLst/>
            </a:prstGeom>
            <a:gradFill flip="none" rotWithShape="1">
              <a:gsLst>
                <a:gs pos="100000">
                  <a:schemeClr val="accent3">
                    <a:lumMod val="75000"/>
                  </a:schemeClr>
                </a:gs>
                <a:gs pos="50000">
                  <a:srgbClr val="678034"/>
                </a:gs>
                <a:gs pos="0">
                  <a:schemeClr val="accent3">
                    <a:lumMod val="60000"/>
                    <a:lumOff val="40000"/>
                  </a:schemeClr>
                </a:gs>
              </a:gsLst>
              <a:path path="circle">
                <a:fillToRect l="50000" t="50000" r="50000" b="50000"/>
              </a:path>
              <a:tileRect/>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117395" y="3185769"/>
              <a:ext cx="632113" cy="632113"/>
            </a:xfrm>
            <a:prstGeom prst="ellipse">
              <a:avLst/>
            </a:prstGeom>
            <a:gradFill flip="none" rotWithShape="1">
              <a:gsLst>
                <a:gs pos="100000">
                  <a:schemeClr val="accent5">
                    <a:lumMod val="75000"/>
                  </a:schemeClr>
                </a:gs>
                <a:gs pos="50000">
                  <a:srgbClr val="2C778C"/>
                </a:gs>
                <a:gs pos="0">
                  <a:schemeClr val="accent5">
                    <a:lumMod val="60000"/>
                    <a:lumOff val="40000"/>
                  </a:schemeClr>
                </a:gs>
              </a:gsLst>
              <a:path path="circle">
                <a:fillToRect l="50000" t="50000" r="50000" b="50000"/>
              </a:path>
              <a:tileRect/>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3200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94" y="162840"/>
            <a:ext cx="8788185" cy="6695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029590" y="0"/>
            <a:ext cx="1542410" cy="707886"/>
          </a:xfrm>
          <a:prstGeom prst="rect">
            <a:avLst/>
          </a:prstGeom>
          <a:noFill/>
        </p:spPr>
        <p:txBody>
          <a:bodyPr wrap="none" rtlCol="0">
            <a:spAutoFit/>
          </a:bodyPr>
          <a:lstStyle/>
          <a:p>
            <a:r>
              <a:rPr lang="en-US" sz="4000" b="1" dirty="0" smtClean="0">
                <a:solidFill>
                  <a:schemeClr val="accent6">
                    <a:lumMod val="75000"/>
                  </a:schemeClr>
                </a:solidFill>
              </a:rPr>
              <a:t>2213H</a:t>
            </a:r>
            <a:endParaRPr lang="en-US" sz="4000" b="1" dirty="0">
              <a:solidFill>
                <a:schemeClr val="accent6">
                  <a:lumMod val="75000"/>
                </a:schemeClr>
              </a:solidFill>
            </a:endParaRPr>
          </a:p>
        </p:txBody>
      </p:sp>
    </p:spTree>
    <p:extLst>
      <p:ext uri="{BB962C8B-B14F-4D97-AF65-F5344CB8AC3E}">
        <p14:creationId xmlns:p14="http://schemas.microsoft.com/office/powerpoint/2010/main" val="1673200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5931"/>
          </a:xfrm>
        </p:spPr>
        <p:txBody>
          <a:bodyPr>
            <a:normAutofit/>
          </a:bodyPr>
          <a:lstStyle/>
          <a:p>
            <a:r>
              <a:rPr lang="en-US" dirty="0" smtClean="0"/>
              <a:t>Clicker Question</a:t>
            </a:r>
            <a:endParaRPr lang="en-US" dirty="0"/>
          </a:p>
        </p:txBody>
      </p:sp>
      <p:sp>
        <p:nvSpPr>
          <p:cNvPr id="4" name="TextBox 3"/>
          <p:cNvSpPr txBox="1"/>
          <p:nvPr/>
        </p:nvSpPr>
        <p:spPr>
          <a:xfrm>
            <a:off x="804042" y="852523"/>
            <a:ext cx="7535917" cy="1384995"/>
          </a:xfrm>
          <a:prstGeom prst="rect">
            <a:avLst/>
          </a:prstGeom>
          <a:noFill/>
        </p:spPr>
        <p:txBody>
          <a:bodyPr wrap="square" rtlCol="0">
            <a:spAutoFit/>
          </a:bodyPr>
          <a:lstStyle/>
          <a:p>
            <a:pPr algn="ctr"/>
            <a:r>
              <a:rPr lang="en-US" sz="2800" dirty="0" smtClean="0"/>
              <a:t>The following are different representations of the same protein. </a:t>
            </a:r>
          </a:p>
          <a:p>
            <a:pPr algn="ctr"/>
            <a:r>
              <a:rPr lang="en-US" sz="2800" dirty="0" smtClean="0"/>
              <a:t>Which takes up more space in real life?</a:t>
            </a:r>
            <a:endParaRPr lang="en-US" sz="2800" dirty="0"/>
          </a:p>
        </p:txBody>
      </p:sp>
      <p:grpSp>
        <p:nvGrpSpPr>
          <p:cNvPr id="16" name="Group 15"/>
          <p:cNvGrpSpPr/>
          <p:nvPr/>
        </p:nvGrpSpPr>
        <p:grpSpPr>
          <a:xfrm>
            <a:off x="663510" y="2237518"/>
            <a:ext cx="6047274" cy="4358971"/>
            <a:chOff x="1130906" y="3153694"/>
            <a:chExt cx="5368429" cy="3869649"/>
          </a:xfrm>
        </p:grpSpPr>
        <p:grpSp>
          <p:nvGrpSpPr>
            <p:cNvPr id="15" name="Group 14"/>
            <p:cNvGrpSpPr/>
            <p:nvPr/>
          </p:nvGrpSpPr>
          <p:grpSpPr>
            <a:xfrm>
              <a:off x="1251775" y="3153694"/>
              <a:ext cx="2065282" cy="1893489"/>
              <a:chOff x="1" y="3083965"/>
              <a:chExt cx="2065282" cy="1893489"/>
            </a:xfrm>
          </p:grpSpPr>
          <p:pic>
            <p:nvPicPr>
              <p:cNvPr id="512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77414"/>
              <a:stretch/>
            </p:blipFill>
            <p:spPr bwMode="auto">
              <a:xfrm>
                <a:off x="1" y="3083965"/>
                <a:ext cx="2065282" cy="1893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 y="3083965"/>
                <a:ext cx="393056" cy="523220"/>
              </a:xfrm>
              <a:prstGeom prst="rect">
                <a:avLst/>
              </a:prstGeom>
              <a:solidFill>
                <a:schemeClr val="bg1"/>
              </a:solidFill>
            </p:spPr>
            <p:txBody>
              <a:bodyPr wrap="none" rtlCol="0">
                <a:spAutoFit/>
              </a:bodyPr>
              <a:lstStyle/>
              <a:p>
                <a:r>
                  <a:rPr lang="en-US" sz="2800" dirty="0" smtClean="0"/>
                  <a:t>A</a:t>
                </a:r>
                <a:endParaRPr lang="en-US" dirty="0"/>
              </a:p>
            </p:txBody>
          </p:sp>
        </p:grpSp>
        <p:grpSp>
          <p:nvGrpSpPr>
            <p:cNvPr id="14" name="Group 13"/>
            <p:cNvGrpSpPr/>
            <p:nvPr/>
          </p:nvGrpSpPr>
          <p:grpSpPr>
            <a:xfrm>
              <a:off x="4142390" y="3153694"/>
              <a:ext cx="2333297" cy="1893489"/>
              <a:chOff x="2238703" y="3236365"/>
              <a:chExt cx="2333297" cy="1893489"/>
            </a:xfrm>
          </p:grpSpPr>
          <p:pic>
            <p:nvPicPr>
              <p:cNvPr id="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2816" r="51667"/>
              <a:stretch/>
            </p:blipFill>
            <p:spPr bwMode="auto">
              <a:xfrm>
                <a:off x="2238703" y="3236365"/>
                <a:ext cx="2333297" cy="1893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238703" y="3236365"/>
                <a:ext cx="393056" cy="523220"/>
              </a:xfrm>
              <a:prstGeom prst="rect">
                <a:avLst/>
              </a:prstGeom>
              <a:solidFill>
                <a:schemeClr val="bg1"/>
              </a:solidFill>
            </p:spPr>
            <p:txBody>
              <a:bodyPr wrap="none" rtlCol="0">
                <a:spAutoFit/>
              </a:bodyPr>
              <a:lstStyle/>
              <a:p>
                <a:r>
                  <a:rPr lang="en-US" sz="2800" dirty="0" smtClean="0"/>
                  <a:t>B</a:t>
                </a:r>
                <a:endParaRPr lang="en-US" dirty="0"/>
              </a:p>
            </p:txBody>
          </p:sp>
        </p:grpSp>
        <p:grpSp>
          <p:nvGrpSpPr>
            <p:cNvPr id="13" name="Group 12"/>
            <p:cNvGrpSpPr/>
            <p:nvPr/>
          </p:nvGrpSpPr>
          <p:grpSpPr>
            <a:xfrm>
              <a:off x="1130906" y="5129854"/>
              <a:ext cx="2307020" cy="1893489"/>
              <a:chOff x="4724401" y="3388765"/>
              <a:chExt cx="2307020" cy="1893489"/>
            </a:xfrm>
          </p:grpSpPr>
          <p:pic>
            <p:nvPicPr>
              <p:cNvPr id="7"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48333" r="26437"/>
              <a:stretch/>
            </p:blipFill>
            <p:spPr bwMode="auto">
              <a:xfrm>
                <a:off x="4724401" y="3388765"/>
                <a:ext cx="2307020" cy="1893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724401" y="3388765"/>
                <a:ext cx="375424" cy="523220"/>
              </a:xfrm>
              <a:prstGeom prst="rect">
                <a:avLst/>
              </a:prstGeom>
              <a:solidFill>
                <a:schemeClr val="bg1"/>
              </a:solidFill>
            </p:spPr>
            <p:txBody>
              <a:bodyPr wrap="none" rtlCol="0">
                <a:spAutoFit/>
              </a:bodyPr>
              <a:lstStyle/>
              <a:p>
                <a:r>
                  <a:rPr lang="en-US" sz="2800" dirty="0" smtClean="0"/>
                  <a:t>C</a:t>
                </a:r>
                <a:endParaRPr lang="en-US" dirty="0"/>
              </a:p>
            </p:txBody>
          </p:sp>
        </p:grpSp>
        <p:grpSp>
          <p:nvGrpSpPr>
            <p:cNvPr id="9" name="Group 8"/>
            <p:cNvGrpSpPr/>
            <p:nvPr/>
          </p:nvGrpSpPr>
          <p:grpSpPr>
            <a:xfrm>
              <a:off x="4118741" y="5129854"/>
              <a:ext cx="2380594" cy="1893489"/>
              <a:chOff x="7220607" y="3529833"/>
              <a:chExt cx="2380594" cy="1893489"/>
            </a:xfrm>
          </p:grpSpPr>
          <p:pic>
            <p:nvPicPr>
              <p:cNvPr id="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3966"/>
              <a:stretch/>
            </p:blipFill>
            <p:spPr bwMode="auto">
              <a:xfrm>
                <a:off x="7220607" y="3529833"/>
                <a:ext cx="2380594" cy="1893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7220607" y="3529833"/>
                <a:ext cx="405880" cy="523220"/>
              </a:xfrm>
              <a:prstGeom prst="rect">
                <a:avLst/>
              </a:prstGeom>
              <a:solidFill>
                <a:schemeClr val="bg1"/>
              </a:solidFill>
            </p:spPr>
            <p:txBody>
              <a:bodyPr wrap="none" rtlCol="0">
                <a:spAutoFit/>
              </a:bodyPr>
              <a:lstStyle/>
              <a:p>
                <a:r>
                  <a:rPr lang="en-US" sz="2800" dirty="0" smtClean="0"/>
                  <a:t>D</a:t>
                </a:r>
                <a:endParaRPr lang="en-US" dirty="0"/>
              </a:p>
            </p:txBody>
          </p:sp>
        </p:grpSp>
      </p:grpSp>
      <p:sp>
        <p:nvSpPr>
          <p:cNvPr id="18" name="TextBox 17"/>
          <p:cNvSpPr txBox="1"/>
          <p:nvPr/>
        </p:nvSpPr>
        <p:spPr>
          <a:xfrm>
            <a:off x="6904105" y="3495812"/>
            <a:ext cx="2239896" cy="1384995"/>
          </a:xfrm>
          <a:prstGeom prst="rect">
            <a:avLst/>
          </a:prstGeom>
          <a:solidFill>
            <a:schemeClr val="bg1"/>
          </a:solidFill>
        </p:spPr>
        <p:txBody>
          <a:bodyPr wrap="square" rtlCol="0">
            <a:spAutoFit/>
          </a:bodyPr>
          <a:lstStyle/>
          <a:p>
            <a:r>
              <a:rPr lang="en-US" sz="2800" dirty="0" smtClean="0"/>
              <a:t>E. They all take up the same space</a:t>
            </a:r>
            <a:endParaRPr lang="en-US" dirty="0"/>
          </a:p>
        </p:txBody>
      </p:sp>
      <p:sp>
        <p:nvSpPr>
          <p:cNvPr id="3" name="Rounded Rectangle 2"/>
          <p:cNvSpPr/>
          <p:nvPr/>
        </p:nvSpPr>
        <p:spPr>
          <a:xfrm>
            <a:off x="6741994" y="3316407"/>
            <a:ext cx="2265528" cy="1760561"/>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77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sp>
        <p:nvSpPr>
          <p:cNvPr id="4" name="Content Placeholder 3"/>
          <p:cNvSpPr>
            <a:spLocks noGrp="1"/>
          </p:cNvSpPr>
          <p:nvPr>
            <p:ph idx="1"/>
          </p:nvPr>
        </p:nvSpPr>
        <p:spPr>
          <a:xfrm>
            <a:off x="457200" y="1600200"/>
            <a:ext cx="8229600" cy="1569660"/>
          </a:xfrm>
          <a:prstGeom prst="rect">
            <a:avLst/>
          </a:prstGeom>
        </p:spPr>
        <p:txBody>
          <a:bodyPr wrap="square">
            <a:spAutoFit/>
          </a:bodyPr>
          <a:lstStyle/>
          <a:p>
            <a:pPr marL="0" indent="0">
              <a:buNone/>
              <a:defRPr/>
            </a:pPr>
            <a:r>
              <a:rPr lang="en-US" dirty="0" smtClean="0">
                <a:latin typeface="Calibri" pitchFamily="34" charset="0"/>
                <a:cs typeface="Calibri" pitchFamily="34" charset="0"/>
              </a:rPr>
              <a:t>Where in the primary sequence are the amino acids that interact with each other in the tertiary structure?  </a:t>
            </a:r>
            <a:endParaRPr lang="en-US" dirty="0">
              <a:latin typeface="Calibri" pitchFamily="34" charset="0"/>
              <a:cs typeface="Calibri" pitchFamily="34" charset="0"/>
            </a:endParaRPr>
          </a:p>
        </p:txBody>
      </p:sp>
      <p:sp>
        <p:nvSpPr>
          <p:cNvPr id="5" name="TextBox 4"/>
          <p:cNvSpPr txBox="1"/>
          <p:nvPr/>
        </p:nvSpPr>
        <p:spPr>
          <a:xfrm>
            <a:off x="2770496" y="3575713"/>
            <a:ext cx="4449170" cy="1964512"/>
          </a:xfrm>
          <a:prstGeom prst="rect">
            <a:avLst/>
          </a:prstGeom>
          <a:noFill/>
        </p:spPr>
        <p:txBody>
          <a:bodyPr wrap="square" rtlCol="0">
            <a:spAutoFit/>
          </a:bodyPr>
          <a:lstStyle/>
          <a:p>
            <a:pPr marL="342900" indent="-342900">
              <a:lnSpc>
                <a:spcPct val="150000"/>
              </a:lnSpc>
              <a:buAutoNum type="alphaUcPeriod"/>
            </a:pPr>
            <a:r>
              <a:rPr lang="en-US" sz="2800" dirty="0" smtClean="0"/>
              <a:t>Close to each other</a:t>
            </a:r>
          </a:p>
          <a:p>
            <a:pPr marL="342900" indent="-342900">
              <a:lnSpc>
                <a:spcPct val="150000"/>
              </a:lnSpc>
              <a:buAutoNum type="alphaUcPeriod"/>
            </a:pPr>
            <a:r>
              <a:rPr lang="en-US" sz="2800" dirty="0" smtClean="0"/>
              <a:t>Distant from each other</a:t>
            </a:r>
          </a:p>
          <a:p>
            <a:pPr marL="342900" indent="-342900">
              <a:lnSpc>
                <a:spcPct val="150000"/>
              </a:lnSpc>
              <a:buAutoNum type="alphaUcPeriod"/>
            </a:pPr>
            <a:r>
              <a:rPr lang="en-US" sz="2800" dirty="0" smtClean="0"/>
              <a:t>Both A and B.</a:t>
            </a:r>
            <a:endParaRPr lang="en-US" sz="2800" dirty="0"/>
          </a:p>
        </p:txBody>
      </p:sp>
      <p:sp>
        <p:nvSpPr>
          <p:cNvPr id="6" name="Rounded Rectangle 5"/>
          <p:cNvSpPr/>
          <p:nvPr/>
        </p:nvSpPr>
        <p:spPr>
          <a:xfrm>
            <a:off x="2579427" y="5022377"/>
            <a:ext cx="2988860" cy="60050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51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6400" y="0"/>
            <a:ext cx="52578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720638"/>
            <a:ext cx="9144000" cy="1301923"/>
          </a:xfrm>
        </p:spPr>
        <p:txBody>
          <a:bodyPr/>
          <a:lstStyle/>
          <a:p>
            <a:r>
              <a:rPr lang="en-US" dirty="0" smtClean="0"/>
              <a:t>From chemicals to chemical machines</a:t>
            </a:r>
            <a:endParaRPr lang="en-US" dirty="0"/>
          </a:p>
        </p:txBody>
      </p:sp>
      <p:sp>
        <p:nvSpPr>
          <p:cNvPr id="7" name="TextBox 6"/>
          <p:cNvSpPr txBox="1"/>
          <p:nvPr/>
        </p:nvSpPr>
        <p:spPr>
          <a:xfrm>
            <a:off x="2233602" y="101025"/>
            <a:ext cx="4901763" cy="584775"/>
          </a:xfrm>
          <a:prstGeom prst="rect">
            <a:avLst/>
          </a:prstGeom>
          <a:noFill/>
        </p:spPr>
        <p:txBody>
          <a:bodyPr wrap="square" rtlCol="0">
            <a:spAutoFit/>
          </a:bodyPr>
          <a:lstStyle/>
          <a:p>
            <a:pPr algn="ctr"/>
            <a:r>
              <a:rPr lang="en-US" sz="3200" b="1" dirty="0" smtClean="0"/>
              <a:t>Please sit in groups of 3!</a:t>
            </a:r>
            <a:endParaRPr lang="en-US" sz="3200" b="1" dirty="0"/>
          </a:p>
        </p:txBody>
      </p:sp>
      <p:sp>
        <p:nvSpPr>
          <p:cNvPr id="10" name="TextBox 9"/>
          <p:cNvSpPr txBox="1"/>
          <p:nvPr/>
        </p:nvSpPr>
        <p:spPr>
          <a:xfrm>
            <a:off x="199191" y="5588749"/>
            <a:ext cx="8812924" cy="1231106"/>
          </a:xfrm>
          <a:prstGeom prst="rect">
            <a:avLst/>
          </a:prstGeom>
          <a:noFill/>
        </p:spPr>
        <p:txBody>
          <a:bodyPr wrap="square" rtlCol="0">
            <a:spAutoFit/>
          </a:bodyPr>
          <a:lstStyle/>
          <a:p>
            <a:pPr algn="ctr"/>
            <a:r>
              <a:rPr lang="en-US" sz="2800" dirty="0" smtClean="0"/>
              <a:t>How does the shape and order of amino acids influence the structure and function of the final protein?</a:t>
            </a:r>
          </a:p>
          <a:p>
            <a:pPr marL="285750" indent="-285750">
              <a:buFont typeface="Arial" panose="020B0604020202020204" pitchFamily="34" charset="0"/>
              <a:buChar char="•"/>
            </a:pPr>
            <a:endParaRPr lang="en-US" dirty="0"/>
          </a:p>
        </p:txBody>
      </p:sp>
      <p:grpSp>
        <p:nvGrpSpPr>
          <p:cNvPr id="8" name="Group 7"/>
          <p:cNvGrpSpPr/>
          <p:nvPr/>
        </p:nvGrpSpPr>
        <p:grpSpPr>
          <a:xfrm>
            <a:off x="237392" y="1583349"/>
            <a:ext cx="8906608" cy="4158762"/>
            <a:chOff x="167054" y="659424"/>
            <a:chExt cx="8906608" cy="4158762"/>
          </a:xfrm>
        </p:grpSpPr>
        <p:sp>
          <p:nvSpPr>
            <p:cNvPr id="9" name="Freeform 8"/>
            <p:cNvSpPr/>
            <p:nvPr/>
          </p:nvSpPr>
          <p:spPr>
            <a:xfrm>
              <a:off x="167054" y="659424"/>
              <a:ext cx="8906608" cy="4158762"/>
            </a:xfrm>
            <a:custGeom>
              <a:avLst/>
              <a:gdLst>
                <a:gd name="connsiteX0" fmla="*/ 0 w 8906608"/>
                <a:gd name="connsiteY0" fmla="*/ 1178169 h 3965331"/>
                <a:gd name="connsiteX1" fmla="*/ 0 w 8906608"/>
                <a:gd name="connsiteY1" fmla="*/ 3965331 h 3965331"/>
                <a:gd name="connsiteX2" fmla="*/ 4325815 w 8906608"/>
                <a:gd name="connsiteY2" fmla="*/ 2470639 h 3965331"/>
                <a:gd name="connsiteX3" fmla="*/ 8053754 w 8906608"/>
                <a:gd name="connsiteY3" fmla="*/ 1644162 h 3965331"/>
                <a:gd name="connsiteX4" fmla="*/ 7385538 w 8906608"/>
                <a:gd name="connsiteY4" fmla="*/ 2286000 h 3965331"/>
                <a:gd name="connsiteX5" fmla="*/ 8906608 w 8906608"/>
                <a:gd name="connsiteY5" fmla="*/ 923192 h 3965331"/>
                <a:gd name="connsiteX6" fmla="*/ 7130561 w 8906608"/>
                <a:gd name="connsiteY6" fmla="*/ 0 h 3965331"/>
                <a:gd name="connsiteX7" fmla="*/ 7491046 w 8906608"/>
                <a:gd name="connsiteY7" fmla="*/ 501162 h 3965331"/>
                <a:gd name="connsiteX8" fmla="*/ 0 w 8906608"/>
                <a:gd name="connsiteY8" fmla="*/ 1178169 h 3965331"/>
                <a:gd name="connsiteX0" fmla="*/ 0 w 8906608"/>
                <a:gd name="connsiteY0" fmla="*/ 1178169 h 3988879"/>
                <a:gd name="connsiteX1" fmla="*/ 0 w 8906608"/>
                <a:gd name="connsiteY1" fmla="*/ 3965331 h 3988879"/>
                <a:gd name="connsiteX2" fmla="*/ 4325815 w 8906608"/>
                <a:gd name="connsiteY2" fmla="*/ 2470639 h 3988879"/>
                <a:gd name="connsiteX3" fmla="*/ 8053754 w 8906608"/>
                <a:gd name="connsiteY3" fmla="*/ 1644162 h 3988879"/>
                <a:gd name="connsiteX4" fmla="*/ 7385538 w 8906608"/>
                <a:gd name="connsiteY4" fmla="*/ 2286000 h 3988879"/>
                <a:gd name="connsiteX5" fmla="*/ 8906608 w 8906608"/>
                <a:gd name="connsiteY5" fmla="*/ 923192 h 3988879"/>
                <a:gd name="connsiteX6" fmla="*/ 7130561 w 8906608"/>
                <a:gd name="connsiteY6" fmla="*/ 0 h 3988879"/>
                <a:gd name="connsiteX7" fmla="*/ 7491046 w 8906608"/>
                <a:gd name="connsiteY7" fmla="*/ 501162 h 3988879"/>
                <a:gd name="connsiteX8" fmla="*/ 0 w 8906608"/>
                <a:gd name="connsiteY8" fmla="*/ 1178169 h 3988879"/>
                <a:gd name="connsiteX0" fmla="*/ 0 w 8906608"/>
                <a:gd name="connsiteY0" fmla="*/ 1178169 h 3988879"/>
                <a:gd name="connsiteX1" fmla="*/ 0 w 8906608"/>
                <a:gd name="connsiteY1" fmla="*/ 3965331 h 3988879"/>
                <a:gd name="connsiteX2" fmla="*/ 4325815 w 8906608"/>
                <a:gd name="connsiteY2" fmla="*/ 2470639 h 3988879"/>
                <a:gd name="connsiteX3" fmla="*/ 8053754 w 8906608"/>
                <a:gd name="connsiteY3" fmla="*/ 1644162 h 3988879"/>
                <a:gd name="connsiteX4" fmla="*/ 7385538 w 8906608"/>
                <a:gd name="connsiteY4" fmla="*/ 2286000 h 3988879"/>
                <a:gd name="connsiteX5" fmla="*/ 8906608 w 8906608"/>
                <a:gd name="connsiteY5" fmla="*/ 923192 h 3988879"/>
                <a:gd name="connsiteX6" fmla="*/ 7130561 w 8906608"/>
                <a:gd name="connsiteY6" fmla="*/ 0 h 3988879"/>
                <a:gd name="connsiteX7" fmla="*/ 7491046 w 8906608"/>
                <a:gd name="connsiteY7" fmla="*/ 501162 h 3988879"/>
                <a:gd name="connsiteX8" fmla="*/ 0 w 8906608"/>
                <a:gd name="connsiteY8" fmla="*/ 1178169 h 3988879"/>
                <a:gd name="connsiteX0" fmla="*/ 0 w 8906608"/>
                <a:gd name="connsiteY0" fmla="*/ 1178169 h 3988901"/>
                <a:gd name="connsiteX1" fmla="*/ 0 w 8906608"/>
                <a:gd name="connsiteY1" fmla="*/ 3965331 h 3988901"/>
                <a:gd name="connsiteX2" fmla="*/ 4325815 w 8906608"/>
                <a:gd name="connsiteY2" fmla="*/ 2470639 h 3988901"/>
                <a:gd name="connsiteX3" fmla="*/ 7754815 w 8906608"/>
                <a:gd name="connsiteY3" fmla="*/ 1635369 h 3988901"/>
                <a:gd name="connsiteX4" fmla="*/ 7385538 w 8906608"/>
                <a:gd name="connsiteY4" fmla="*/ 2286000 h 3988901"/>
                <a:gd name="connsiteX5" fmla="*/ 8906608 w 8906608"/>
                <a:gd name="connsiteY5" fmla="*/ 923192 h 3988901"/>
                <a:gd name="connsiteX6" fmla="*/ 7130561 w 8906608"/>
                <a:gd name="connsiteY6" fmla="*/ 0 h 3988901"/>
                <a:gd name="connsiteX7" fmla="*/ 7491046 w 8906608"/>
                <a:gd name="connsiteY7" fmla="*/ 501162 h 3988901"/>
                <a:gd name="connsiteX8" fmla="*/ 0 w 8906608"/>
                <a:gd name="connsiteY8" fmla="*/ 1178169 h 3988901"/>
                <a:gd name="connsiteX0" fmla="*/ 0 w 8906608"/>
                <a:gd name="connsiteY0" fmla="*/ 1178169 h 3965331"/>
                <a:gd name="connsiteX1" fmla="*/ 0 w 8906608"/>
                <a:gd name="connsiteY1" fmla="*/ 3965331 h 3965331"/>
                <a:gd name="connsiteX2" fmla="*/ 4325815 w 8906608"/>
                <a:gd name="connsiteY2" fmla="*/ 2470639 h 3965331"/>
                <a:gd name="connsiteX3" fmla="*/ 7754815 w 8906608"/>
                <a:gd name="connsiteY3" fmla="*/ 1635369 h 3965331"/>
                <a:gd name="connsiteX4" fmla="*/ 7385538 w 8906608"/>
                <a:gd name="connsiteY4" fmla="*/ 2286000 h 3965331"/>
                <a:gd name="connsiteX5" fmla="*/ 8906608 w 8906608"/>
                <a:gd name="connsiteY5" fmla="*/ 923192 h 3965331"/>
                <a:gd name="connsiteX6" fmla="*/ 7130561 w 8906608"/>
                <a:gd name="connsiteY6" fmla="*/ 0 h 3965331"/>
                <a:gd name="connsiteX7" fmla="*/ 7491046 w 8906608"/>
                <a:gd name="connsiteY7" fmla="*/ 501162 h 3965331"/>
                <a:gd name="connsiteX8" fmla="*/ 0 w 8906608"/>
                <a:gd name="connsiteY8" fmla="*/ 1178169 h 3965331"/>
                <a:gd name="connsiteX0" fmla="*/ 0 w 8906608"/>
                <a:gd name="connsiteY0" fmla="*/ 1178169 h 4158762"/>
                <a:gd name="connsiteX1" fmla="*/ 0 w 8906608"/>
                <a:gd name="connsiteY1" fmla="*/ 4158762 h 4158762"/>
                <a:gd name="connsiteX2" fmla="*/ 4325815 w 8906608"/>
                <a:gd name="connsiteY2" fmla="*/ 2470639 h 4158762"/>
                <a:gd name="connsiteX3" fmla="*/ 7754815 w 8906608"/>
                <a:gd name="connsiteY3" fmla="*/ 1635369 h 4158762"/>
                <a:gd name="connsiteX4" fmla="*/ 7385538 w 8906608"/>
                <a:gd name="connsiteY4" fmla="*/ 2286000 h 4158762"/>
                <a:gd name="connsiteX5" fmla="*/ 8906608 w 8906608"/>
                <a:gd name="connsiteY5" fmla="*/ 923192 h 4158762"/>
                <a:gd name="connsiteX6" fmla="*/ 7130561 w 8906608"/>
                <a:gd name="connsiteY6" fmla="*/ 0 h 4158762"/>
                <a:gd name="connsiteX7" fmla="*/ 7491046 w 8906608"/>
                <a:gd name="connsiteY7" fmla="*/ 501162 h 4158762"/>
                <a:gd name="connsiteX8" fmla="*/ 0 w 8906608"/>
                <a:gd name="connsiteY8" fmla="*/ 1178169 h 415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6608" h="4158762">
                  <a:moveTo>
                    <a:pt x="0" y="1178169"/>
                  </a:moveTo>
                  <a:lnTo>
                    <a:pt x="0" y="4158762"/>
                  </a:lnTo>
                  <a:cubicBezTo>
                    <a:pt x="404446" y="3864220"/>
                    <a:pt x="3033346" y="2891205"/>
                    <a:pt x="4325815" y="2470639"/>
                  </a:cubicBezTo>
                  <a:cubicBezTo>
                    <a:pt x="5618284" y="2050073"/>
                    <a:pt x="7244861" y="1666142"/>
                    <a:pt x="7754815" y="1635369"/>
                  </a:cubicBezTo>
                  <a:lnTo>
                    <a:pt x="7385538" y="2286000"/>
                  </a:lnTo>
                  <a:lnTo>
                    <a:pt x="8906608" y="923192"/>
                  </a:lnTo>
                  <a:lnTo>
                    <a:pt x="7130561" y="0"/>
                  </a:lnTo>
                  <a:lnTo>
                    <a:pt x="7491046" y="501162"/>
                  </a:lnTo>
                  <a:cubicBezTo>
                    <a:pt x="4994031" y="726831"/>
                    <a:pt x="2321168" y="679939"/>
                    <a:pt x="0" y="1178169"/>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15716" y="2014826"/>
              <a:ext cx="1229969" cy="2231446"/>
              <a:chOff x="315716" y="2014826"/>
              <a:chExt cx="1229969" cy="2231446"/>
            </a:xfrm>
          </p:grpSpPr>
          <p:sp>
            <p:nvSpPr>
              <p:cNvPr id="17" name="Oval 16"/>
              <p:cNvSpPr/>
              <p:nvPr/>
            </p:nvSpPr>
            <p:spPr>
              <a:xfrm>
                <a:off x="315716" y="2014826"/>
                <a:ext cx="252046" cy="252046"/>
              </a:xfrm>
              <a:prstGeom prst="ellipse">
                <a:avLst/>
              </a:prstGeom>
              <a:solidFill>
                <a:schemeClr val="tx1">
                  <a:lumMod val="50000"/>
                  <a:lumOff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M</a:t>
                </a:r>
                <a:endParaRPr lang="en-US" dirty="0"/>
              </a:p>
            </p:txBody>
          </p:sp>
          <p:sp>
            <p:nvSpPr>
              <p:cNvPr id="18" name="Oval 17"/>
              <p:cNvSpPr/>
              <p:nvPr/>
            </p:nvSpPr>
            <p:spPr>
              <a:xfrm>
                <a:off x="446539" y="2226233"/>
                <a:ext cx="252046" cy="252046"/>
              </a:xfrm>
              <a:prstGeom prst="ellipse">
                <a:avLst/>
              </a:prstGeom>
              <a:solidFill>
                <a:schemeClr val="tx1">
                  <a:lumMod val="65000"/>
                  <a:lumOff val="3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E</a:t>
                </a:r>
                <a:endParaRPr lang="en-US" dirty="0"/>
              </a:p>
            </p:txBody>
          </p:sp>
          <p:sp>
            <p:nvSpPr>
              <p:cNvPr id="19" name="Oval 18"/>
              <p:cNvSpPr/>
              <p:nvPr/>
            </p:nvSpPr>
            <p:spPr>
              <a:xfrm>
                <a:off x="370606" y="2442673"/>
                <a:ext cx="252046" cy="252046"/>
              </a:xfrm>
              <a:prstGeom prst="ellipse">
                <a:avLst/>
              </a:prstGeom>
              <a:solidFill>
                <a:schemeClr val="tx1">
                  <a:lumMod val="75000"/>
                  <a:lumOff val="2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T</a:t>
                </a:r>
                <a:endParaRPr lang="en-US" dirty="0"/>
              </a:p>
            </p:txBody>
          </p:sp>
          <p:sp>
            <p:nvSpPr>
              <p:cNvPr id="20" name="Oval 19"/>
              <p:cNvSpPr/>
              <p:nvPr/>
            </p:nvSpPr>
            <p:spPr>
              <a:xfrm>
                <a:off x="320516" y="2683433"/>
                <a:ext cx="252046" cy="252046"/>
              </a:xfrm>
              <a:prstGeom prst="ellipse">
                <a:avLst/>
              </a:prstGeom>
              <a:solidFill>
                <a:schemeClr val="bg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H</a:t>
                </a:r>
                <a:endParaRPr lang="en-US" dirty="0"/>
              </a:p>
            </p:txBody>
          </p:sp>
          <p:sp>
            <p:nvSpPr>
              <p:cNvPr id="21" name="Oval 20"/>
              <p:cNvSpPr/>
              <p:nvPr/>
            </p:nvSpPr>
            <p:spPr>
              <a:xfrm>
                <a:off x="420162" y="2892934"/>
                <a:ext cx="252046" cy="252046"/>
              </a:xfrm>
              <a:prstGeom prst="ellipse">
                <a:avLst/>
              </a:prstGeom>
              <a:solidFill>
                <a:schemeClr val="bg1">
                  <a:lumMod val="8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D</a:t>
                </a:r>
                <a:endParaRPr lang="en-US" dirty="0">
                  <a:solidFill>
                    <a:schemeClr val="tx1"/>
                  </a:solidFill>
                </a:endParaRPr>
              </a:p>
            </p:txBody>
          </p:sp>
          <p:sp>
            <p:nvSpPr>
              <p:cNvPr id="22" name="Oval 21"/>
              <p:cNvSpPr/>
              <p:nvPr/>
            </p:nvSpPr>
            <p:spPr>
              <a:xfrm>
                <a:off x="610662" y="3036630"/>
                <a:ext cx="252046" cy="252046"/>
              </a:xfrm>
              <a:prstGeom prst="ellipse">
                <a:avLst/>
              </a:prstGeom>
              <a:solidFill>
                <a:schemeClr val="bg1">
                  <a:lumMod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N</a:t>
                </a:r>
              </a:p>
            </p:txBody>
          </p:sp>
          <p:sp>
            <p:nvSpPr>
              <p:cNvPr id="23" name="Oval 22"/>
              <p:cNvSpPr/>
              <p:nvPr/>
            </p:nvSpPr>
            <p:spPr>
              <a:xfrm>
                <a:off x="810221" y="3180326"/>
                <a:ext cx="252046" cy="252046"/>
              </a:xfrm>
              <a:prstGeom prst="ellipse">
                <a:avLst/>
              </a:prstGeom>
              <a:solidFill>
                <a:schemeClr val="tx1">
                  <a:lumMod val="50000"/>
                  <a:lumOff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M</a:t>
                </a:r>
                <a:endParaRPr lang="en-US" dirty="0"/>
              </a:p>
            </p:txBody>
          </p:sp>
          <p:sp>
            <p:nvSpPr>
              <p:cNvPr id="24" name="Oval 23"/>
              <p:cNvSpPr/>
              <p:nvPr/>
            </p:nvSpPr>
            <p:spPr>
              <a:xfrm>
                <a:off x="1009780" y="3329795"/>
                <a:ext cx="252046" cy="252046"/>
              </a:xfrm>
              <a:prstGeom prst="ellipse">
                <a:avLst/>
              </a:prstGeom>
              <a:solidFill>
                <a:schemeClr val="bg1">
                  <a:lumMod val="8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5" name="Oval 24"/>
              <p:cNvSpPr/>
              <p:nvPr/>
            </p:nvSpPr>
            <p:spPr>
              <a:xfrm>
                <a:off x="1167616" y="3502534"/>
                <a:ext cx="252046" cy="252046"/>
              </a:xfrm>
              <a:prstGeom prst="ellipse">
                <a:avLst/>
              </a:prstGeom>
              <a:solidFill>
                <a:schemeClr val="tx1">
                  <a:lumMod val="75000"/>
                  <a:lumOff val="2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D</a:t>
                </a:r>
                <a:endParaRPr lang="en-US" dirty="0"/>
              </a:p>
            </p:txBody>
          </p:sp>
          <p:sp>
            <p:nvSpPr>
              <p:cNvPr id="26" name="Oval 25"/>
              <p:cNvSpPr/>
              <p:nvPr/>
            </p:nvSpPr>
            <p:spPr>
              <a:xfrm>
                <a:off x="1293639" y="3722204"/>
                <a:ext cx="252046" cy="252046"/>
              </a:xfrm>
              <a:prstGeom prst="ellipse">
                <a:avLst/>
              </a:prstGeom>
              <a:solidFill>
                <a:schemeClr val="bg1">
                  <a:lumMod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N</a:t>
                </a:r>
                <a:endParaRPr lang="en-US" dirty="0"/>
              </a:p>
            </p:txBody>
          </p:sp>
          <p:sp>
            <p:nvSpPr>
              <p:cNvPr id="27" name="Oval 26"/>
              <p:cNvSpPr/>
              <p:nvPr/>
            </p:nvSpPr>
            <p:spPr>
              <a:xfrm>
                <a:off x="1204943" y="3961381"/>
                <a:ext cx="252046" cy="252046"/>
              </a:xfrm>
              <a:prstGeom prst="ellipse">
                <a:avLst/>
              </a:prstGeom>
              <a:solidFill>
                <a:schemeClr val="tx1">
                  <a:lumMod val="65000"/>
                  <a:lumOff val="3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E</a:t>
                </a:r>
                <a:endParaRPr lang="en-US" dirty="0"/>
              </a:p>
            </p:txBody>
          </p:sp>
          <p:sp>
            <p:nvSpPr>
              <p:cNvPr id="28" name="Oval 27"/>
              <p:cNvSpPr/>
              <p:nvPr/>
            </p:nvSpPr>
            <p:spPr>
              <a:xfrm>
                <a:off x="968603" y="3994226"/>
                <a:ext cx="252046" cy="252046"/>
              </a:xfrm>
              <a:prstGeom prst="ellipse">
                <a:avLst/>
              </a:prstGeom>
              <a:solidFill>
                <a:schemeClr val="tx1">
                  <a:lumMod val="95000"/>
                  <a:lumOff val="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S</a:t>
                </a:r>
                <a:endParaRPr lang="en-US" dirty="0"/>
              </a:p>
            </p:txBody>
          </p:sp>
          <p:sp>
            <p:nvSpPr>
              <p:cNvPr id="29" name="Oval 28"/>
              <p:cNvSpPr/>
              <p:nvPr/>
            </p:nvSpPr>
            <p:spPr>
              <a:xfrm>
                <a:off x="782526" y="3815106"/>
                <a:ext cx="252046" cy="252046"/>
              </a:xfrm>
              <a:prstGeom prst="ellipse">
                <a:avLst/>
              </a:prstGeom>
              <a:solidFill>
                <a:schemeClr val="tx1">
                  <a:lumMod val="95000"/>
                  <a:lumOff val="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S</a:t>
                </a:r>
                <a:endParaRPr lang="en-US" dirty="0"/>
              </a:p>
            </p:txBody>
          </p:sp>
        </p:grpSp>
        <p:pic>
          <p:nvPicPr>
            <p:cNvPr id="13" name="Picture 3" descr="C:\Users\rroston\Downloads\heliximages\5dir_ribbon.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6606" b="56116" l="9645" r="86809">
                          <a14:foregroundMark x1="15035" y1="30887" x2="15887" y2="33333"/>
                          <a14:foregroundMark x1="85390" y1="39755" x2="82553" y2="35933"/>
                        </a14:backgroundRemoval>
                      </a14:imgEffect>
                    </a14:imgLayer>
                  </a14:imgProps>
                </a:ext>
                <a:ext uri="{28A0092B-C50C-407E-A947-70E740481C1C}">
                  <a14:useLocalDpi xmlns:a14="http://schemas.microsoft.com/office/drawing/2010/main" val="0"/>
                </a:ext>
              </a:extLst>
            </a:blip>
            <a:srcRect l="8085" t="23714" r="12091" b="43385"/>
            <a:stretch/>
          </p:blipFill>
          <p:spPr bwMode="auto">
            <a:xfrm rot="5400000">
              <a:off x="1460993" y="2210570"/>
              <a:ext cx="2013116" cy="7697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291179" y="1964439"/>
              <a:ext cx="2204292" cy="1494786"/>
            </a:xfrm>
            <a:prstGeom prst="rect">
              <a:avLst/>
            </a:prstGeom>
          </p:spPr>
        </p:pic>
        <p:pic>
          <p:nvPicPr>
            <p:cNvPr id="15" name="Picture 14"/>
            <p:cNvPicPr>
              <a:picLocks noChangeAspect="1"/>
            </p:cNvPicPr>
            <p:nvPr/>
          </p:nvPicPr>
          <p:blipFill rotWithShape="1">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4475" b="91634" l="19437" r="78552"/>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l="18073" r="19422"/>
            <a:stretch/>
          </p:blipFill>
          <p:spPr>
            <a:xfrm>
              <a:off x="6665465" y="980894"/>
              <a:ext cx="1724901" cy="1901407"/>
            </a:xfrm>
            <a:prstGeom prst="rect">
              <a:avLst/>
            </a:prstGeom>
          </p:spPr>
        </p:pic>
        <p:pic>
          <p:nvPicPr>
            <p:cNvPr id="16" name="Picture 2"/>
            <p:cNvPicPr>
              <a:picLocks noChangeAspect="1" noChangeArrowheads="1"/>
            </p:cNvPicPr>
            <p:nvPr/>
          </p:nvPicPr>
          <p:blipFill rotWithShape="1">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24870" b="72917" l="24744" r="57760">
                          <a14:foregroundMark x1="41069" y1="70313" x2="40044" y2="71875"/>
                          <a14:foregroundMark x1="42533" y1="69271" x2="43338" y2="71094"/>
                          <a14:foregroundMark x1="43338" y1="69531" x2="43704" y2="68490"/>
                          <a14:foregroundMark x1="51684" y1="60156" x2="52562" y2="61719"/>
                        </a14:backgroundRemoval>
                      </a14:imgEffect>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24545" t="24219" r="41784" b="26562"/>
            <a:stretch/>
          </p:blipFill>
          <p:spPr bwMode="auto">
            <a:xfrm>
              <a:off x="4262894" y="1479950"/>
              <a:ext cx="1872622" cy="1539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774292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94" y="162840"/>
            <a:ext cx="8788185" cy="6695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23255" y="63750"/>
            <a:ext cx="1255472" cy="584775"/>
          </a:xfrm>
          <a:prstGeom prst="rect">
            <a:avLst/>
          </a:prstGeom>
          <a:noFill/>
        </p:spPr>
        <p:txBody>
          <a:bodyPr wrap="none" rtlCol="0">
            <a:spAutoFit/>
          </a:bodyPr>
          <a:lstStyle/>
          <a:p>
            <a:r>
              <a:rPr lang="en-US" sz="3200" b="1" dirty="0" smtClean="0">
                <a:solidFill>
                  <a:schemeClr val="accent6">
                    <a:lumMod val="75000"/>
                  </a:schemeClr>
                </a:solidFill>
              </a:rPr>
              <a:t>2627A</a:t>
            </a:r>
            <a:endParaRPr lang="en-US" sz="3200" b="1" dirty="0">
              <a:solidFill>
                <a:schemeClr val="accent6">
                  <a:lumMod val="75000"/>
                </a:schemeClr>
              </a:solidFill>
            </a:endParaRPr>
          </a:p>
        </p:txBody>
      </p:sp>
    </p:spTree>
    <p:extLst>
      <p:ext uri="{BB962C8B-B14F-4D97-AF65-F5344CB8AC3E}">
        <p14:creationId xmlns:p14="http://schemas.microsoft.com/office/powerpoint/2010/main" val="4064865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73457"/>
          </a:xfrm>
        </p:spPr>
        <p:txBody>
          <a:bodyPr>
            <a:normAutofit/>
          </a:bodyPr>
          <a:lstStyle/>
          <a:p>
            <a:r>
              <a:rPr lang="en-US" dirty="0" smtClean="0"/>
              <a:t>Proline case study</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96607"/>
            <a:ext cx="8229600" cy="3933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9307" y="914400"/>
            <a:ext cx="8761863" cy="830997"/>
          </a:xfrm>
          <a:prstGeom prst="rect">
            <a:avLst/>
          </a:prstGeom>
          <a:noFill/>
        </p:spPr>
        <p:txBody>
          <a:bodyPr wrap="square" rtlCol="0">
            <a:spAutoFit/>
          </a:bodyPr>
          <a:lstStyle/>
          <a:p>
            <a:pPr algn="ctr"/>
            <a:r>
              <a:rPr lang="en-US" sz="2400" dirty="0" smtClean="0"/>
              <a:t>Secondary structures have repeated </a:t>
            </a:r>
            <a:r>
              <a:rPr lang="en-US" sz="2400" i="1" dirty="0" smtClean="0"/>
              <a:t>backbone</a:t>
            </a:r>
            <a:r>
              <a:rPr lang="en-US" sz="2400" dirty="0" smtClean="0"/>
              <a:t> amino acid structures. </a:t>
            </a:r>
          </a:p>
          <a:p>
            <a:pPr algn="ctr"/>
            <a:r>
              <a:rPr lang="en-US" sz="2400" dirty="0" smtClean="0"/>
              <a:t>But some amino acids are less flexible!</a:t>
            </a:r>
            <a:endParaRPr lang="en-US" sz="2400" dirty="0"/>
          </a:p>
        </p:txBody>
      </p:sp>
    </p:spTree>
    <p:extLst>
      <p:ext uri="{BB962C8B-B14F-4D97-AF65-F5344CB8AC3E}">
        <p14:creationId xmlns:p14="http://schemas.microsoft.com/office/powerpoint/2010/main" val="3363886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sp>
        <p:nvSpPr>
          <p:cNvPr id="3" name="Content Placeholder 2"/>
          <p:cNvSpPr>
            <a:spLocks noGrp="1"/>
          </p:cNvSpPr>
          <p:nvPr>
            <p:ph idx="1"/>
          </p:nvPr>
        </p:nvSpPr>
        <p:spPr>
          <a:xfrm>
            <a:off x="457200" y="1600200"/>
            <a:ext cx="8229600" cy="1306773"/>
          </a:xfrm>
        </p:spPr>
        <p:txBody>
          <a:bodyPr/>
          <a:lstStyle/>
          <a:p>
            <a:pPr marL="0" indent="0">
              <a:buNone/>
            </a:pPr>
            <a:r>
              <a:rPr lang="en-US" dirty="0"/>
              <a:t>Are the proline residues </a:t>
            </a:r>
            <a:r>
              <a:rPr lang="en-US" i="1" dirty="0" smtClean="0"/>
              <a:t>mostly </a:t>
            </a:r>
            <a:r>
              <a:rPr lang="en-US" dirty="0" smtClean="0"/>
              <a:t>located </a:t>
            </a:r>
            <a:r>
              <a:rPr lang="en-US" dirty="0"/>
              <a:t>in or out of secondary structures</a:t>
            </a:r>
            <a:r>
              <a:rPr lang="en-US" dirty="0" smtClean="0"/>
              <a:t>?</a:t>
            </a:r>
          </a:p>
          <a:p>
            <a:pPr marL="0" indent="0">
              <a:buNone/>
            </a:pPr>
            <a:endParaRPr lang="en-US" dirty="0"/>
          </a:p>
        </p:txBody>
      </p:sp>
      <p:sp>
        <p:nvSpPr>
          <p:cNvPr id="4" name="TextBox 3"/>
          <p:cNvSpPr txBox="1"/>
          <p:nvPr/>
        </p:nvSpPr>
        <p:spPr>
          <a:xfrm>
            <a:off x="2961565" y="3575714"/>
            <a:ext cx="2750881" cy="2232021"/>
          </a:xfrm>
          <a:prstGeom prst="rect">
            <a:avLst/>
          </a:prstGeom>
          <a:noFill/>
        </p:spPr>
        <p:txBody>
          <a:bodyPr wrap="none" rtlCol="0">
            <a:spAutoFit/>
          </a:bodyPr>
          <a:lstStyle/>
          <a:p>
            <a:pPr marL="514350" indent="-514350">
              <a:lnSpc>
                <a:spcPct val="150000"/>
              </a:lnSpc>
              <a:buFont typeface="+mj-lt"/>
              <a:buAutoNum type="alphaUcPeriod"/>
            </a:pPr>
            <a:r>
              <a:rPr lang="en-US" sz="3200" dirty="0" smtClean="0"/>
              <a:t>In</a:t>
            </a:r>
          </a:p>
          <a:p>
            <a:pPr marL="514350" indent="-514350">
              <a:lnSpc>
                <a:spcPct val="150000"/>
              </a:lnSpc>
              <a:buFont typeface="+mj-lt"/>
              <a:buAutoNum type="alphaUcPeriod"/>
            </a:pPr>
            <a:r>
              <a:rPr lang="en-US" sz="3200" dirty="0" smtClean="0"/>
              <a:t>Out</a:t>
            </a:r>
          </a:p>
          <a:p>
            <a:pPr marL="514350" indent="-514350">
              <a:lnSpc>
                <a:spcPct val="150000"/>
              </a:lnSpc>
              <a:buFont typeface="+mj-lt"/>
              <a:buAutoNum type="alphaUcPeriod"/>
            </a:pPr>
            <a:r>
              <a:rPr lang="en-US" sz="3200" dirty="0" smtClean="0"/>
              <a:t>On the edge</a:t>
            </a:r>
            <a:endParaRPr lang="en-US" sz="3200" dirty="0"/>
          </a:p>
        </p:txBody>
      </p:sp>
      <p:sp>
        <p:nvSpPr>
          <p:cNvPr id="5" name="Rounded Rectangle 4"/>
          <p:cNvSpPr/>
          <p:nvPr/>
        </p:nvSpPr>
        <p:spPr>
          <a:xfrm>
            <a:off x="2661313" y="4380931"/>
            <a:ext cx="3248168" cy="1665027"/>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92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sp>
        <p:nvSpPr>
          <p:cNvPr id="3" name="Content Placeholder 2"/>
          <p:cNvSpPr>
            <a:spLocks noGrp="1"/>
          </p:cNvSpPr>
          <p:nvPr>
            <p:ph idx="1"/>
          </p:nvPr>
        </p:nvSpPr>
        <p:spPr>
          <a:xfrm>
            <a:off x="457200" y="1600200"/>
            <a:ext cx="8229600" cy="1443251"/>
          </a:xfrm>
        </p:spPr>
        <p:txBody>
          <a:bodyPr/>
          <a:lstStyle/>
          <a:p>
            <a:pPr marL="0" indent="0">
              <a:buNone/>
            </a:pPr>
            <a:r>
              <a:rPr lang="en-US" dirty="0" smtClean="0"/>
              <a:t>Describe the shape of the proline backbones you found. Are they:</a:t>
            </a:r>
          </a:p>
          <a:p>
            <a:pPr marL="0" indent="0">
              <a:buNone/>
            </a:pPr>
            <a:endParaRPr lang="en-US" dirty="0"/>
          </a:p>
        </p:txBody>
      </p:sp>
      <p:sp>
        <p:nvSpPr>
          <p:cNvPr id="4" name="TextBox 3"/>
          <p:cNvSpPr txBox="1"/>
          <p:nvPr/>
        </p:nvSpPr>
        <p:spPr>
          <a:xfrm>
            <a:off x="2893326" y="2811439"/>
            <a:ext cx="4817660" cy="1815882"/>
          </a:xfrm>
          <a:prstGeom prst="rect">
            <a:avLst/>
          </a:prstGeom>
          <a:noFill/>
        </p:spPr>
        <p:txBody>
          <a:bodyPr wrap="square" rtlCol="0">
            <a:spAutoFit/>
          </a:bodyPr>
          <a:lstStyle/>
          <a:p>
            <a:pPr marL="514350" indent="-514350">
              <a:lnSpc>
                <a:spcPct val="200000"/>
              </a:lnSpc>
              <a:buFont typeface="+mj-lt"/>
              <a:buAutoNum type="alphaUcPeriod"/>
            </a:pPr>
            <a:r>
              <a:rPr lang="en-US" sz="2800" dirty="0" smtClean="0"/>
              <a:t>Always similar</a:t>
            </a:r>
          </a:p>
          <a:p>
            <a:pPr marL="514350" indent="-514350">
              <a:lnSpc>
                <a:spcPct val="200000"/>
              </a:lnSpc>
              <a:buFont typeface="+mj-lt"/>
              <a:buAutoNum type="alphaUcPeriod"/>
            </a:pPr>
            <a:r>
              <a:rPr lang="en-US" sz="2800" dirty="0" smtClean="0"/>
              <a:t>Usually different</a:t>
            </a:r>
            <a:endParaRPr lang="en-US" sz="2800" dirty="0"/>
          </a:p>
        </p:txBody>
      </p:sp>
      <p:sp>
        <p:nvSpPr>
          <p:cNvPr id="5" name="Rounded Rectangle 4"/>
          <p:cNvSpPr/>
          <p:nvPr/>
        </p:nvSpPr>
        <p:spPr>
          <a:xfrm>
            <a:off x="2866029" y="3016155"/>
            <a:ext cx="3248168" cy="70968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827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Structure Review</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smtClean="0"/>
              <a:t>There are several defined types of secondary structures. The four you need to know are: right-hand </a:t>
            </a:r>
            <a:r>
              <a:rPr lang="en-US" b="1" i="1" dirty="0" smtClean="0">
                <a:solidFill>
                  <a:schemeClr val="accent6">
                    <a:lumMod val="75000"/>
                  </a:schemeClr>
                </a:solidFill>
                <a:sym typeface="Symbol"/>
              </a:rPr>
              <a:t></a:t>
            </a:r>
            <a:r>
              <a:rPr lang="en-US" b="1" dirty="0" smtClean="0">
                <a:solidFill>
                  <a:schemeClr val="accent6">
                    <a:lumMod val="75000"/>
                  </a:schemeClr>
                </a:solidFill>
                <a:sym typeface="Symbol"/>
              </a:rPr>
              <a:t>-helix</a:t>
            </a:r>
            <a:r>
              <a:rPr lang="en-US" dirty="0" smtClean="0">
                <a:sym typeface="Symbol"/>
              </a:rPr>
              <a:t>, </a:t>
            </a:r>
            <a:r>
              <a:rPr lang="en-US" b="1" dirty="0" smtClean="0">
                <a:solidFill>
                  <a:schemeClr val="accent6">
                    <a:lumMod val="75000"/>
                  </a:schemeClr>
                </a:solidFill>
                <a:sym typeface="Symbol"/>
              </a:rPr>
              <a:t>antiparallel </a:t>
            </a:r>
            <a:r>
              <a:rPr lang="en-US" b="1" i="1" dirty="0" smtClean="0">
                <a:solidFill>
                  <a:schemeClr val="accent6">
                    <a:lumMod val="75000"/>
                  </a:schemeClr>
                </a:solidFill>
                <a:sym typeface="Symbol"/>
              </a:rPr>
              <a:t></a:t>
            </a:r>
            <a:r>
              <a:rPr lang="en-US" b="1" dirty="0" smtClean="0">
                <a:solidFill>
                  <a:schemeClr val="accent6">
                    <a:lumMod val="75000"/>
                  </a:schemeClr>
                </a:solidFill>
                <a:sym typeface="Symbol"/>
              </a:rPr>
              <a:t>-sheet</a:t>
            </a:r>
            <a:r>
              <a:rPr lang="en-US" dirty="0" smtClean="0">
                <a:sym typeface="Symbol"/>
              </a:rPr>
              <a:t>, </a:t>
            </a:r>
            <a:r>
              <a:rPr lang="en-US" b="1" dirty="0" smtClean="0">
                <a:solidFill>
                  <a:schemeClr val="accent6">
                    <a:lumMod val="75000"/>
                  </a:schemeClr>
                </a:solidFill>
                <a:sym typeface="Symbol"/>
              </a:rPr>
              <a:t>parallel </a:t>
            </a:r>
            <a:r>
              <a:rPr lang="en-US" b="1" i="1" dirty="0">
                <a:solidFill>
                  <a:schemeClr val="accent6">
                    <a:lumMod val="75000"/>
                  </a:schemeClr>
                </a:solidFill>
                <a:sym typeface="Symbol"/>
              </a:rPr>
              <a:t></a:t>
            </a:r>
            <a:r>
              <a:rPr lang="en-US" b="1" dirty="0">
                <a:solidFill>
                  <a:schemeClr val="accent6">
                    <a:lumMod val="75000"/>
                  </a:schemeClr>
                </a:solidFill>
                <a:sym typeface="Symbol"/>
              </a:rPr>
              <a:t>-</a:t>
            </a:r>
            <a:r>
              <a:rPr lang="en-US" b="1" dirty="0" smtClean="0">
                <a:solidFill>
                  <a:schemeClr val="accent6">
                    <a:lumMod val="75000"/>
                  </a:schemeClr>
                </a:solidFill>
                <a:sym typeface="Symbol"/>
              </a:rPr>
              <a:t>sheet</a:t>
            </a:r>
            <a:r>
              <a:rPr lang="en-US" dirty="0" smtClean="0">
                <a:sym typeface="Symbol"/>
              </a:rPr>
              <a:t>, and </a:t>
            </a:r>
            <a:r>
              <a:rPr lang="en-US" b="1" i="1" dirty="0">
                <a:solidFill>
                  <a:schemeClr val="accent6">
                    <a:lumMod val="75000"/>
                  </a:schemeClr>
                </a:solidFill>
                <a:sym typeface="Symbol"/>
              </a:rPr>
              <a:t></a:t>
            </a:r>
            <a:r>
              <a:rPr lang="en-US" b="1" dirty="0" smtClean="0">
                <a:solidFill>
                  <a:schemeClr val="accent6">
                    <a:lumMod val="75000"/>
                  </a:schemeClr>
                </a:solidFill>
                <a:sym typeface="Symbol"/>
              </a:rPr>
              <a:t>-turn</a:t>
            </a:r>
            <a:r>
              <a:rPr lang="en-US" dirty="0" smtClean="0">
                <a:sym typeface="Symbol"/>
              </a:rPr>
              <a:t>. </a:t>
            </a:r>
          </a:p>
          <a:p>
            <a:endParaRPr lang="en-US" dirty="0" smtClean="0">
              <a:sym typeface="Symbol"/>
            </a:endParaRPr>
          </a:p>
          <a:p>
            <a:r>
              <a:rPr lang="en-US" dirty="0" smtClean="0">
                <a:sym typeface="Symbol"/>
              </a:rPr>
              <a:t>Secondary structures are </a:t>
            </a:r>
            <a:r>
              <a:rPr lang="en-US" b="1" dirty="0" smtClean="0">
                <a:solidFill>
                  <a:schemeClr val="accent6">
                    <a:lumMod val="75000"/>
                  </a:schemeClr>
                </a:solidFill>
                <a:sym typeface="Symbol"/>
              </a:rPr>
              <a:t>stabilized by repeated H-bonds </a:t>
            </a:r>
            <a:r>
              <a:rPr lang="en-US" dirty="0" smtClean="0">
                <a:sym typeface="Symbol"/>
              </a:rPr>
              <a:t>between the </a:t>
            </a:r>
            <a:r>
              <a:rPr lang="en-US" b="1" dirty="0" smtClean="0">
                <a:solidFill>
                  <a:schemeClr val="accent6">
                    <a:lumMod val="75000"/>
                  </a:schemeClr>
                </a:solidFill>
                <a:sym typeface="Symbol"/>
              </a:rPr>
              <a:t>peptide backbone </a:t>
            </a:r>
            <a:r>
              <a:rPr lang="en-US" dirty="0" smtClean="0">
                <a:sym typeface="Symbol"/>
              </a:rPr>
              <a:t>(not side-chains). </a:t>
            </a:r>
          </a:p>
          <a:p>
            <a:pPr marL="742950" lvl="2" indent="-342900">
              <a:buFont typeface="Courier New" panose="02070309020205020404" pitchFamily="49" charset="0"/>
              <a:buChar char="o"/>
            </a:pPr>
            <a:r>
              <a:rPr lang="en-US" sz="2600" dirty="0">
                <a:sym typeface="Symbol"/>
              </a:rPr>
              <a:t>Thus, </a:t>
            </a:r>
            <a:r>
              <a:rPr lang="en-US" sz="2600" dirty="0" err="1">
                <a:sym typeface="Symbol"/>
              </a:rPr>
              <a:t>proline</a:t>
            </a:r>
            <a:r>
              <a:rPr lang="en-US" sz="2600" dirty="0">
                <a:sym typeface="Symbol"/>
              </a:rPr>
              <a:t> and glycine, which have different conformations of the peptide backbone are not favored in helices or sheets. However, they form turns well. </a:t>
            </a:r>
            <a:endParaRPr lang="en-US" sz="2600" dirty="0" smtClean="0">
              <a:sym typeface="Symbol"/>
            </a:endParaRPr>
          </a:p>
          <a:p>
            <a:pPr marL="742950" lvl="2" indent="-342900">
              <a:buFont typeface="Courier New" panose="02070309020205020404" pitchFamily="49" charset="0"/>
              <a:buChar char="o"/>
            </a:pPr>
            <a:endParaRPr lang="en-US" dirty="0">
              <a:sym typeface="Symbol"/>
            </a:endParaRPr>
          </a:p>
          <a:p>
            <a:r>
              <a:rPr lang="en-US" dirty="0" smtClean="0">
                <a:sym typeface="Symbol"/>
              </a:rPr>
              <a:t>Secondary structure elements usually </a:t>
            </a:r>
            <a:r>
              <a:rPr lang="en-US" b="1" dirty="0" smtClean="0">
                <a:solidFill>
                  <a:schemeClr val="accent6">
                    <a:lumMod val="75000"/>
                  </a:schemeClr>
                </a:solidFill>
                <a:sym typeface="Symbol"/>
              </a:rPr>
              <a:t>form quickly </a:t>
            </a:r>
            <a:r>
              <a:rPr lang="en-US" dirty="0" smtClean="0">
                <a:sym typeface="Symbol"/>
              </a:rPr>
              <a:t>after primary structure is synthesized. </a:t>
            </a:r>
          </a:p>
          <a:p>
            <a:endParaRPr lang="en-US" dirty="0" smtClean="0">
              <a:sym typeface="Symbol"/>
            </a:endParaRPr>
          </a:p>
          <a:p>
            <a:pPr lvl="1"/>
            <a:endParaRPr lang="en-US" dirty="0">
              <a:sym typeface="Symbol"/>
            </a:endParaRPr>
          </a:p>
        </p:txBody>
      </p:sp>
    </p:spTree>
    <p:extLst>
      <p:ext uri="{BB962C8B-B14F-4D97-AF65-F5344CB8AC3E}">
        <p14:creationId xmlns:p14="http://schemas.microsoft.com/office/powerpoint/2010/main" val="1030178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Tertiary Structure Summary</a:t>
            </a:r>
            <a:endParaRPr lang="en-US" dirty="0"/>
          </a:p>
        </p:txBody>
      </p:sp>
      <p:sp>
        <p:nvSpPr>
          <p:cNvPr id="3" name="Content Placeholder 2"/>
          <p:cNvSpPr>
            <a:spLocks noGrp="1"/>
          </p:cNvSpPr>
          <p:nvPr>
            <p:ph idx="1"/>
          </p:nvPr>
        </p:nvSpPr>
        <p:spPr>
          <a:xfrm>
            <a:off x="457200" y="1600200"/>
            <a:ext cx="8229600" cy="5008418"/>
          </a:xfrm>
        </p:spPr>
        <p:txBody>
          <a:bodyPr>
            <a:normAutofit fontScale="92500" lnSpcReduction="10000"/>
          </a:bodyPr>
          <a:lstStyle/>
          <a:p>
            <a:r>
              <a:rPr lang="en-US" dirty="0">
                <a:latin typeface="Arial" pitchFamily="27" charset="0"/>
              </a:rPr>
              <a:t>Secondary structure </a:t>
            </a:r>
            <a:r>
              <a:rPr lang="en-US" dirty="0" smtClean="0">
                <a:latin typeface="Arial" pitchFamily="27" charset="0"/>
              </a:rPr>
              <a:t>elements (</a:t>
            </a:r>
            <a:r>
              <a:rPr lang="en-US" b="1" dirty="0" smtClean="0">
                <a:solidFill>
                  <a:schemeClr val="accent6">
                    <a:lumMod val="75000"/>
                  </a:schemeClr>
                </a:solidFill>
                <a:latin typeface="Arial" pitchFamily="27" charset="0"/>
              </a:rPr>
              <a:t>helices</a:t>
            </a:r>
            <a:r>
              <a:rPr lang="en-US" dirty="0" smtClean="0">
                <a:latin typeface="Arial" pitchFamily="27" charset="0"/>
              </a:rPr>
              <a:t>, </a:t>
            </a:r>
            <a:r>
              <a:rPr lang="en-US" b="1" dirty="0" smtClean="0">
                <a:solidFill>
                  <a:schemeClr val="accent6">
                    <a:lumMod val="75000"/>
                  </a:schemeClr>
                </a:solidFill>
                <a:latin typeface="Arial" pitchFamily="27" charset="0"/>
              </a:rPr>
              <a:t>sheets</a:t>
            </a:r>
            <a:r>
              <a:rPr lang="en-US" dirty="0" smtClean="0">
                <a:latin typeface="Arial" pitchFamily="27" charset="0"/>
              </a:rPr>
              <a:t>, </a:t>
            </a:r>
            <a:r>
              <a:rPr lang="en-US" b="1" dirty="0" smtClean="0">
                <a:solidFill>
                  <a:schemeClr val="accent6">
                    <a:lumMod val="75000"/>
                  </a:schemeClr>
                </a:solidFill>
                <a:latin typeface="Arial" pitchFamily="27" charset="0"/>
              </a:rPr>
              <a:t>turns</a:t>
            </a:r>
            <a:r>
              <a:rPr lang="en-US" dirty="0" smtClean="0">
                <a:latin typeface="Arial" pitchFamily="27" charset="0"/>
              </a:rPr>
              <a:t>) combine </a:t>
            </a:r>
            <a:r>
              <a:rPr lang="en-US" dirty="0">
                <a:latin typeface="Arial" pitchFamily="27" charset="0"/>
              </a:rPr>
              <a:t>via </a:t>
            </a:r>
            <a:r>
              <a:rPr lang="en-US" b="1" dirty="0" smtClean="0">
                <a:solidFill>
                  <a:schemeClr val="accent6">
                    <a:lumMod val="75000"/>
                  </a:schemeClr>
                </a:solidFill>
                <a:latin typeface="Arial" pitchFamily="27" charset="0"/>
              </a:rPr>
              <a:t>side-chain weak </a:t>
            </a:r>
            <a:r>
              <a:rPr lang="en-US" b="1" dirty="0">
                <a:solidFill>
                  <a:schemeClr val="accent6">
                    <a:lumMod val="75000"/>
                  </a:schemeClr>
                </a:solidFill>
                <a:latin typeface="Arial" pitchFamily="27" charset="0"/>
              </a:rPr>
              <a:t>interactions</a:t>
            </a:r>
          </a:p>
          <a:p>
            <a:pPr lvl="1"/>
            <a:r>
              <a:rPr lang="en-US" b="1" dirty="0" smtClean="0">
                <a:solidFill>
                  <a:schemeClr val="accent6">
                    <a:lumMod val="75000"/>
                  </a:schemeClr>
                </a:solidFill>
                <a:latin typeface="Arial" pitchFamily="27" charset="0"/>
              </a:rPr>
              <a:t>hydrophobic interaction</a:t>
            </a:r>
          </a:p>
          <a:p>
            <a:pPr lvl="1"/>
            <a:r>
              <a:rPr lang="en-US" dirty="0">
                <a:latin typeface="Arial" pitchFamily="27" charset="0"/>
              </a:rPr>
              <a:t>van der Waals </a:t>
            </a:r>
            <a:r>
              <a:rPr lang="en-US" dirty="0" smtClean="0">
                <a:latin typeface="Arial" pitchFamily="27" charset="0"/>
              </a:rPr>
              <a:t>interaction</a:t>
            </a:r>
          </a:p>
          <a:p>
            <a:pPr lvl="1"/>
            <a:r>
              <a:rPr lang="en-US" dirty="0" smtClean="0">
                <a:latin typeface="Arial" pitchFamily="27" charset="0"/>
              </a:rPr>
              <a:t>hydrogen bonding</a:t>
            </a:r>
          </a:p>
          <a:p>
            <a:pPr lvl="1"/>
            <a:r>
              <a:rPr lang="en-US" dirty="0" smtClean="0">
                <a:latin typeface="Arial" pitchFamily="27" charset="0"/>
              </a:rPr>
              <a:t>electrostatic interaction</a:t>
            </a:r>
          </a:p>
          <a:p>
            <a:pPr lvl="1"/>
            <a:endParaRPr lang="en-US" dirty="0" smtClean="0">
              <a:latin typeface="Arial" pitchFamily="27" charset="0"/>
            </a:endParaRPr>
          </a:p>
          <a:p>
            <a:r>
              <a:rPr lang="en-US" dirty="0" smtClean="0">
                <a:latin typeface="Arial" pitchFamily="27" charset="0"/>
              </a:rPr>
              <a:t>To make tertiary structure. The final tertiary structure is organized so that it exists at an </a:t>
            </a:r>
            <a:r>
              <a:rPr lang="en-US" b="1" dirty="0" smtClean="0">
                <a:solidFill>
                  <a:schemeClr val="accent6">
                    <a:lumMod val="75000"/>
                  </a:schemeClr>
                </a:solidFill>
                <a:latin typeface="Arial" pitchFamily="27" charset="0"/>
              </a:rPr>
              <a:t>energy minimum with its surroundings</a:t>
            </a:r>
            <a:r>
              <a:rPr lang="en-US" dirty="0" smtClean="0">
                <a:latin typeface="Arial" pitchFamily="27" charset="0"/>
              </a:rPr>
              <a:t>.</a:t>
            </a:r>
          </a:p>
          <a:p>
            <a:endParaRPr lang="en-US" dirty="0">
              <a:latin typeface="Arial" pitchFamily="27" charset="0"/>
            </a:endParaRPr>
          </a:p>
          <a:p>
            <a:endParaRPr lang="en-US" dirty="0"/>
          </a:p>
        </p:txBody>
      </p:sp>
    </p:spTree>
    <p:extLst>
      <p:ext uri="{BB962C8B-B14F-4D97-AF65-F5344CB8AC3E}">
        <p14:creationId xmlns:p14="http://schemas.microsoft.com/office/powerpoint/2010/main" val="175565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Protein Structure Summary:</a:t>
            </a:r>
            <a:endParaRPr lang="en-US" dirty="0"/>
          </a:p>
        </p:txBody>
      </p:sp>
      <p:sp>
        <p:nvSpPr>
          <p:cNvPr id="3" name="Content Placeholder 2"/>
          <p:cNvSpPr>
            <a:spLocks noGrp="1"/>
          </p:cNvSpPr>
          <p:nvPr>
            <p:ph idx="1"/>
          </p:nvPr>
        </p:nvSpPr>
        <p:spPr>
          <a:xfrm>
            <a:off x="0" y="5143324"/>
            <a:ext cx="2175164" cy="2616056"/>
          </a:xfrm>
        </p:spPr>
        <p:txBody>
          <a:bodyPr>
            <a:noAutofit/>
          </a:bodyPr>
          <a:lstStyle/>
          <a:p>
            <a:pPr marL="107950" indent="-107950"/>
            <a:r>
              <a:rPr lang="en-US" sz="1600" dirty="0" smtClean="0"/>
              <a:t>Peptide bonds are planar.</a:t>
            </a:r>
          </a:p>
          <a:p>
            <a:pPr marL="107950" indent="-107950"/>
            <a:r>
              <a:rPr lang="en-US" sz="1600" dirty="0" smtClean="0"/>
              <a:t>Rotation is allowed around C</a:t>
            </a:r>
            <a:r>
              <a:rPr lang="en-US" sz="1600" baseline="-25000" dirty="0" smtClean="0">
                <a:sym typeface="Symbol"/>
              </a:rPr>
              <a:t></a:t>
            </a:r>
            <a:r>
              <a:rPr lang="en-US" sz="1600" dirty="0">
                <a:sym typeface="Symbol"/>
              </a:rPr>
              <a:t>.</a:t>
            </a:r>
            <a:endParaRPr lang="en-US" sz="1600" baseline="-25000" dirty="0"/>
          </a:p>
        </p:txBody>
      </p:sp>
      <p:sp>
        <p:nvSpPr>
          <p:cNvPr id="5" name="Content Placeholder 2"/>
          <p:cNvSpPr txBox="1">
            <a:spLocks/>
          </p:cNvSpPr>
          <p:nvPr/>
        </p:nvSpPr>
        <p:spPr>
          <a:xfrm>
            <a:off x="1759781" y="4791722"/>
            <a:ext cx="2334491" cy="2616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7950" indent="-107950"/>
            <a:r>
              <a:rPr lang="en-US" sz="1600" dirty="0" smtClean="0"/>
              <a:t>C</a:t>
            </a:r>
            <a:r>
              <a:rPr lang="en-US" sz="1600" baseline="-25000" dirty="0" smtClean="0">
                <a:sym typeface="Symbol"/>
              </a:rPr>
              <a:t></a:t>
            </a:r>
            <a:r>
              <a:rPr lang="en-US" sz="1600" dirty="0" smtClean="0">
                <a:sym typeface="Symbol"/>
              </a:rPr>
              <a:t> rotations are limited by steric hindrance.</a:t>
            </a:r>
            <a:endParaRPr lang="en-US" sz="1600" baseline="-25000" dirty="0" smtClean="0">
              <a:sym typeface="Symbol"/>
            </a:endParaRPr>
          </a:p>
          <a:p>
            <a:pPr marL="107950" indent="-107950"/>
            <a:r>
              <a:rPr lang="en-US" sz="1600" dirty="0" smtClean="0">
                <a:sym typeface="Symbol"/>
              </a:rPr>
              <a:t>Common secondary structures reduce energy by hydrogen bonding between backbone carbonyls and amines.</a:t>
            </a:r>
          </a:p>
        </p:txBody>
      </p:sp>
      <p:sp>
        <p:nvSpPr>
          <p:cNvPr id="6" name="Content Placeholder 2"/>
          <p:cNvSpPr txBox="1">
            <a:spLocks/>
          </p:cNvSpPr>
          <p:nvPr/>
        </p:nvSpPr>
        <p:spPr>
          <a:xfrm>
            <a:off x="4110268" y="3835296"/>
            <a:ext cx="2334491" cy="2616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7950" indent="-107950"/>
            <a:r>
              <a:rPr lang="en-US" sz="1600" dirty="0" smtClean="0"/>
              <a:t>Secondary structure elements are arranged in the lowest energy format.</a:t>
            </a:r>
          </a:p>
          <a:p>
            <a:pPr marL="107950" indent="-107950"/>
            <a:r>
              <a:rPr lang="en-US" sz="1600" dirty="0" smtClean="0">
                <a:sym typeface="Symbol"/>
              </a:rPr>
              <a:t>Side chain chemistry drives tertiary structure, particularly the need to bury hydrophobic residues.</a:t>
            </a:r>
          </a:p>
        </p:txBody>
      </p:sp>
      <p:sp>
        <p:nvSpPr>
          <p:cNvPr id="8" name="Content Placeholder 2"/>
          <p:cNvSpPr txBox="1">
            <a:spLocks/>
          </p:cNvSpPr>
          <p:nvPr/>
        </p:nvSpPr>
        <p:spPr>
          <a:xfrm>
            <a:off x="6444759" y="3540887"/>
            <a:ext cx="2733875" cy="2616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7950" indent="-107950"/>
            <a:r>
              <a:rPr lang="en-US" sz="1600" dirty="0" smtClean="0">
                <a:sym typeface="Symbol"/>
              </a:rPr>
              <a:t>Individual polypeptides group together to enhance function. </a:t>
            </a:r>
          </a:p>
          <a:p>
            <a:pPr marL="107950" indent="-107950"/>
            <a:r>
              <a:rPr lang="en-US" sz="1600" dirty="0" smtClean="0">
                <a:sym typeface="Symbol"/>
              </a:rPr>
              <a:t>They can make macromolecular structures (hair, nails, etc.)</a:t>
            </a:r>
          </a:p>
          <a:p>
            <a:pPr marL="107950" indent="-107950"/>
            <a:r>
              <a:rPr lang="en-US" sz="1600" dirty="0" smtClean="0">
                <a:sym typeface="Symbol"/>
              </a:rPr>
              <a:t>Or they can enhance each other’s abilities in another way.</a:t>
            </a:r>
          </a:p>
        </p:txBody>
      </p:sp>
      <p:sp>
        <p:nvSpPr>
          <p:cNvPr id="10" name="TextBox 9"/>
          <p:cNvSpPr txBox="1"/>
          <p:nvPr/>
        </p:nvSpPr>
        <p:spPr>
          <a:xfrm>
            <a:off x="2007174" y="4136686"/>
            <a:ext cx="1585521" cy="646331"/>
          </a:xfrm>
          <a:prstGeom prst="rect">
            <a:avLst/>
          </a:prstGeom>
          <a:noFill/>
        </p:spPr>
        <p:txBody>
          <a:bodyPr wrap="square" rtlCol="0">
            <a:spAutoFit/>
          </a:bodyPr>
          <a:lstStyle/>
          <a:p>
            <a:pPr algn="ctr"/>
            <a:r>
              <a:rPr lang="en-US" b="1" dirty="0" smtClean="0"/>
              <a:t>Secondary</a:t>
            </a:r>
          </a:p>
          <a:p>
            <a:pPr algn="ctr"/>
            <a:r>
              <a:rPr lang="en-US" b="1" dirty="0" smtClean="0"/>
              <a:t>Structure</a:t>
            </a:r>
            <a:endParaRPr lang="en-US" b="1" dirty="0"/>
          </a:p>
        </p:txBody>
      </p:sp>
      <p:sp>
        <p:nvSpPr>
          <p:cNvPr id="11" name="TextBox 10"/>
          <p:cNvSpPr txBox="1"/>
          <p:nvPr/>
        </p:nvSpPr>
        <p:spPr>
          <a:xfrm>
            <a:off x="4296105" y="3188965"/>
            <a:ext cx="1585521" cy="646331"/>
          </a:xfrm>
          <a:prstGeom prst="rect">
            <a:avLst/>
          </a:prstGeom>
          <a:noFill/>
        </p:spPr>
        <p:txBody>
          <a:bodyPr wrap="square" rtlCol="0">
            <a:spAutoFit/>
          </a:bodyPr>
          <a:lstStyle/>
          <a:p>
            <a:pPr algn="ctr"/>
            <a:r>
              <a:rPr lang="en-US" b="1" dirty="0" smtClean="0"/>
              <a:t>Tertiary</a:t>
            </a:r>
          </a:p>
          <a:p>
            <a:pPr algn="ctr"/>
            <a:r>
              <a:rPr lang="en-US" b="1" dirty="0" smtClean="0"/>
              <a:t>Structure</a:t>
            </a:r>
            <a:endParaRPr lang="en-US" b="1" dirty="0"/>
          </a:p>
        </p:txBody>
      </p:sp>
      <p:sp>
        <p:nvSpPr>
          <p:cNvPr id="12" name="TextBox 11"/>
          <p:cNvSpPr txBox="1"/>
          <p:nvPr/>
        </p:nvSpPr>
        <p:spPr>
          <a:xfrm>
            <a:off x="6725713" y="2827032"/>
            <a:ext cx="1585521" cy="646331"/>
          </a:xfrm>
          <a:prstGeom prst="rect">
            <a:avLst/>
          </a:prstGeom>
          <a:noFill/>
        </p:spPr>
        <p:txBody>
          <a:bodyPr wrap="square" rtlCol="0">
            <a:spAutoFit/>
          </a:bodyPr>
          <a:lstStyle/>
          <a:p>
            <a:pPr algn="ctr"/>
            <a:r>
              <a:rPr lang="en-US" b="1" dirty="0" smtClean="0"/>
              <a:t>Quaternary</a:t>
            </a:r>
          </a:p>
          <a:p>
            <a:pPr algn="ctr"/>
            <a:r>
              <a:rPr lang="en-US" b="1" dirty="0" smtClean="0"/>
              <a:t>Structure</a:t>
            </a:r>
            <a:endParaRPr lang="en-US" b="1" dirty="0"/>
          </a:p>
        </p:txBody>
      </p:sp>
      <p:grpSp>
        <p:nvGrpSpPr>
          <p:cNvPr id="57" name="Group 56"/>
          <p:cNvGrpSpPr/>
          <p:nvPr/>
        </p:nvGrpSpPr>
        <p:grpSpPr>
          <a:xfrm>
            <a:off x="167054" y="659424"/>
            <a:ext cx="8906608" cy="4158762"/>
            <a:chOff x="167054" y="659424"/>
            <a:chExt cx="8906608" cy="4158762"/>
          </a:xfrm>
        </p:grpSpPr>
        <p:sp>
          <p:nvSpPr>
            <p:cNvPr id="56" name="Freeform 55"/>
            <p:cNvSpPr/>
            <p:nvPr/>
          </p:nvSpPr>
          <p:spPr>
            <a:xfrm>
              <a:off x="167054" y="659424"/>
              <a:ext cx="8906608" cy="4158762"/>
            </a:xfrm>
            <a:custGeom>
              <a:avLst/>
              <a:gdLst>
                <a:gd name="connsiteX0" fmla="*/ 0 w 8906608"/>
                <a:gd name="connsiteY0" fmla="*/ 1178169 h 3965331"/>
                <a:gd name="connsiteX1" fmla="*/ 0 w 8906608"/>
                <a:gd name="connsiteY1" fmla="*/ 3965331 h 3965331"/>
                <a:gd name="connsiteX2" fmla="*/ 4325815 w 8906608"/>
                <a:gd name="connsiteY2" fmla="*/ 2470639 h 3965331"/>
                <a:gd name="connsiteX3" fmla="*/ 8053754 w 8906608"/>
                <a:gd name="connsiteY3" fmla="*/ 1644162 h 3965331"/>
                <a:gd name="connsiteX4" fmla="*/ 7385538 w 8906608"/>
                <a:gd name="connsiteY4" fmla="*/ 2286000 h 3965331"/>
                <a:gd name="connsiteX5" fmla="*/ 8906608 w 8906608"/>
                <a:gd name="connsiteY5" fmla="*/ 923192 h 3965331"/>
                <a:gd name="connsiteX6" fmla="*/ 7130561 w 8906608"/>
                <a:gd name="connsiteY6" fmla="*/ 0 h 3965331"/>
                <a:gd name="connsiteX7" fmla="*/ 7491046 w 8906608"/>
                <a:gd name="connsiteY7" fmla="*/ 501162 h 3965331"/>
                <a:gd name="connsiteX8" fmla="*/ 0 w 8906608"/>
                <a:gd name="connsiteY8" fmla="*/ 1178169 h 3965331"/>
                <a:gd name="connsiteX0" fmla="*/ 0 w 8906608"/>
                <a:gd name="connsiteY0" fmla="*/ 1178169 h 3988879"/>
                <a:gd name="connsiteX1" fmla="*/ 0 w 8906608"/>
                <a:gd name="connsiteY1" fmla="*/ 3965331 h 3988879"/>
                <a:gd name="connsiteX2" fmla="*/ 4325815 w 8906608"/>
                <a:gd name="connsiteY2" fmla="*/ 2470639 h 3988879"/>
                <a:gd name="connsiteX3" fmla="*/ 8053754 w 8906608"/>
                <a:gd name="connsiteY3" fmla="*/ 1644162 h 3988879"/>
                <a:gd name="connsiteX4" fmla="*/ 7385538 w 8906608"/>
                <a:gd name="connsiteY4" fmla="*/ 2286000 h 3988879"/>
                <a:gd name="connsiteX5" fmla="*/ 8906608 w 8906608"/>
                <a:gd name="connsiteY5" fmla="*/ 923192 h 3988879"/>
                <a:gd name="connsiteX6" fmla="*/ 7130561 w 8906608"/>
                <a:gd name="connsiteY6" fmla="*/ 0 h 3988879"/>
                <a:gd name="connsiteX7" fmla="*/ 7491046 w 8906608"/>
                <a:gd name="connsiteY7" fmla="*/ 501162 h 3988879"/>
                <a:gd name="connsiteX8" fmla="*/ 0 w 8906608"/>
                <a:gd name="connsiteY8" fmla="*/ 1178169 h 3988879"/>
                <a:gd name="connsiteX0" fmla="*/ 0 w 8906608"/>
                <a:gd name="connsiteY0" fmla="*/ 1178169 h 3988879"/>
                <a:gd name="connsiteX1" fmla="*/ 0 w 8906608"/>
                <a:gd name="connsiteY1" fmla="*/ 3965331 h 3988879"/>
                <a:gd name="connsiteX2" fmla="*/ 4325815 w 8906608"/>
                <a:gd name="connsiteY2" fmla="*/ 2470639 h 3988879"/>
                <a:gd name="connsiteX3" fmla="*/ 8053754 w 8906608"/>
                <a:gd name="connsiteY3" fmla="*/ 1644162 h 3988879"/>
                <a:gd name="connsiteX4" fmla="*/ 7385538 w 8906608"/>
                <a:gd name="connsiteY4" fmla="*/ 2286000 h 3988879"/>
                <a:gd name="connsiteX5" fmla="*/ 8906608 w 8906608"/>
                <a:gd name="connsiteY5" fmla="*/ 923192 h 3988879"/>
                <a:gd name="connsiteX6" fmla="*/ 7130561 w 8906608"/>
                <a:gd name="connsiteY6" fmla="*/ 0 h 3988879"/>
                <a:gd name="connsiteX7" fmla="*/ 7491046 w 8906608"/>
                <a:gd name="connsiteY7" fmla="*/ 501162 h 3988879"/>
                <a:gd name="connsiteX8" fmla="*/ 0 w 8906608"/>
                <a:gd name="connsiteY8" fmla="*/ 1178169 h 3988879"/>
                <a:gd name="connsiteX0" fmla="*/ 0 w 8906608"/>
                <a:gd name="connsiteY0" fmla="*/ 1178169 h 3988901"/>
                <a:gd name="connsiteX1" fmla="*/ 0 w 8906608"/>
                <a:gd name="connsiteY1" fmla="*/ 3965331 h 3988901"/>
                <a:gd name="connsiteX2" fmla="*/ 4325815 w 8906608"/>
                <a:gd name="connsiteY2" fmla="*/ 2470639 h 3988901"/>
                <a:gd name="connsiteX3" fmla="*/ 7754815 w 8906608"/>
                <a:gd name="connsiteY3" fmla="*/ 1635369 h 3988901"/>
                <a:gd name="connsiteX4" fmla="*/ 7385538 w 8906608"/>
                <a:gd name="connsiteY4" fmla="*/ 2286000 h 3988901"/>
                <a:gd name="connsiteX5" fmla="*/ 8906608 w 8906608"/>
                <a:gd name="connsiteY5" fmla="*/ 923192 h 3988901"/>
                <a:gd name="connsiteX6" fmla="*/ 7130561 w 8906608"/>
                <a:gd name="connsiteY6" fmla="*/ 0 h 3988901"/>
                <a:gd name="connsiteX7" fmla="*/ 7491046 w 8906608"/>
                <a:gd name="connsiteY7" fmla="*/ 501162 h 3988901"/>
                <a:gd name="connsiteX8" fmla="*/ 0 w 8906608"/>
                <a:gd name="connsiteY8" fmla="*/ 1178169 h 3988901"/>
                <a:gd name="connsiteX0" fmla="*/ 0 w 8906608"/>
                <a:gd name="connsiteY0" fmla="*/ 1178169 h 3965331"/>
                <a:gd name="connsiteX1" fmla="*/ 0 w 8906608"/>
                <a:gd name="connsiteY1" fmla="*/ 3965331 h 3965331"/>
                <a:gd name="connsiteX2" fmla="*/ 4325815 w 8906608"/>
                <a:gd name="connsiteY2" fmla="*/ 2470639 h 3965331"/>
                <a:gd name="connsiteX3" fmla="*/ 7754815 w 8906608"/>
                <a:gd name="connsiteY3" fmla="*/ 1635369 h 3965331"/>
                <a:gd name="connsiteX4" fmla="*/ 7385538 w 8906608"/>
                <a:gd name="connsiteY4" fmla="*/ 2286000 h 3965331"/>
                <a:gd name="connsiteX5" fmla="*/ 8906608 w 8906608"/>
                <a:gd name="connsiteY5" fmla="*/ 923192 h 3965331"/>
                <a:gd name="connsiteX6" fmla="*/ 7130561 w 8906608"/>
                <a:gd name="connsiteY6" fmla="*/ 0 h 3965331"/>
                <a:gd name="connsiteX7" fmla="*/ 7491046 w 8906608"/>
                <a:gd name="connsiteY7" fmla="*/ 501162 h 3965331"/>
                <a:gd name="connsiteX8" fmla="*/ 0 w 8906608"/>
                <a:gd name="connsiteY8" fmla="*/ 1178169 h 3965331"/>
                <a:gd name="connsiteX0" fmla="*/ 0 w 8906608"/>
                <a:gd name="connsiteY0" fmla="*/ 1178169 h 4158762"/>
                <a:gd name="connsiteX1" fmla="*/ 0 w 8906608"/>
                <a:gd name="connsiteY1" fmla="*/ 4158762 h 4158762"/>
                <a:gd name="connsiteX2" fmla="*/ 4325815 w 8906608"/>
                <a:gd name="connsiteY2" fmla="*/ 2470639 h 4158762"/>
                <a:gd name="connsiteX3" fmla="*/ 7754815 w 8906608"/>
                <a:gd name="connsiteY3" fmla="*/ 1635369 h 4158762"/>
                <a:gd name="connsiteX4" fmla="*/ 7385538 w 8906608"/>
                <a:gd name="connsiteY4" fmla="*/ 2286000 h 4158762"/>
                <a:gd name="connsiteX5" fmla="*/ 8906608 w 8906608"/>
                <a:gd name="connsiteY5" fmla="*/ 923192 h 4158762"/>
                <a:gd name="connsiteX6" fmla="*/ 7130561 w 8906608"/>
                <a:gd name="connsiteY6" fmla="*/ 0 h 4158762"/>
                <a:gd name="connsiteX7" fmla="*/ 7491046 w 8906608"/>
                <a:gd name="connsiteY7" fmla="*/ 501162 h 4158762"/>
                <a:gd name="connsiteX8" fmla="*/ 0 w 8906608"/>
                <a:gd name="connsiteY8" fmla="*/ 1178169 h 415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6608" h="4158762">
                  <a:moveTo>
                    <a:pt x="0" y="1178169"/>
                  </a:moveTo>
                  <a:lnTo>
                    <a:pt x="0" y="4158762"/>
                  </a:lnTo>
                  <a:cubicBezTo>
                    <a:pt x="404446" y="3864220"/>
                    <a:pt x="3033346" y="2891205"/>
                    <a:pt x="4325815" y="2470639"/>
                  </a:cubicBezTo>
                  <a:cubicBezTo>
                    <a:pt x="5618284" y="2050073"/>
                    <a:pt x="7244861" y="1666142"/>
                    <a:pt x="7754815" y="1635369"/>
                  </a:cubicBezTo>
                  <a:lnTo>
                    <a:pt x="7385538" y="2286000"/>
                  </a:lnTo>
                  <a:lnTo>
                    <a:pt x="8906608" y="923192"/>
                  </a:lnTo>
                  <a:lnTo>
                    <a:pt x="7130561" y="0"/>
                  </a:lnTo>
                  <a:lnTo>
                    <a:pt x="7491046" y="501162"/>
                  </a:lnTo>
                  <a:cubicBezTo>
                    <a:pt x="4994031" y="726831"/>
                    <a:pt x="2321168" y="679939"/>
                    <a:pt x="0" y="1178169"/>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315716" y="2014826"/>
              <a:ext cx="1229969" cy="2231446"/>
              <a:chOff x="315716" y="2014826"/>
              <a:chExt cx="1229969" cy="2231446"/>
            </a:xfrm>
          </p:grpSpPr>
          <p:sp>
            <p:nvSpPr>
              <p:cNvPr id="13" name="Oval 12"/>
              <p:cNvSpPr/>
              <p:nvPr/>
            </p:nvSpPr>
            <p:spPr>
              <a:xfrm>
                <a:off x="315716" y="2014826"/>
                <a:ext cx="252046" cy="252046"/>
              </a:xfrm>
              <a:prstGeom prst="ellipse">
                <a:avLst/>
              </a:prstGeom>
              <a:solidFill>
                <a:schemeClr val="tx1">
                  <a:lumMod val="50000"/>
                  <a:lumOff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M</a:t>
                </a:r>
                <a:endParaRPr lang="en-US" dirty="0"/>
              </a:p>
            </p:txBody>
          </p:sp>
          <p:sp>
            <p:nvSpPr>
              <p:cNvPr id="14" name="Oval 13"/>
              <p:cNvSpPr/>
              <p:nvPr/>
            </p:nvSpPr>
            <p:spPr>
              <a:xfrm>
                <a:off x="446539" y="2226233"/>
                <a:ext cx="252046" cy="252046"/>
              </a:xfrm>
              <a:prstGeom prst="ellipse">
                <a:avLst/>
              </a:prstGeom>
              <a:solidFill>
                <a:schemeClr val="tx1">
                  <a:lumMod val="65000"/>
                  <a:lumOff val="3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E</a:t>
                </a:r>
                <a:endParaRPr lang="en-US" dirty="0"/>
              </a:p>
            </p:txBody>
          </p:sp>
          <p:sp>
            <p:nvSpPr>
              <p:cNvPr id="15" name="Oval 14"/>
              <p:cNvSpPr/>
              <p:nvPr/>
            </p:nvSpPr>
            <p:spPr>
              <a:xfrm>
                <a:off x="370606" y="2442673"/>
                <a:ext cx="252046" cy="252046"/>
              </a:xfrm>
              <a:prstGeom prst="ellipse">
                <a:avLst/>
              </a:prstGeom>
              <a:solidFill>
                <a:schemeClr val="tx1">
                  <a:lumMod val="75000"/>
                  <a:lumOff val="2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T</a:t>
                </a:r>
                <a:endParaRPr lang="en-US" dirty="0"/>
              </a:p>
            </p:txBody>
          </p:sp>
          <p:sp>
            <p:nvSpPr>
              <p:cNvPr id="16" name="Oval 15"/>
              <p:cNvSpPr/>
              <p:nvPr/>
            </p:nvSpPr>
            <p:spPr>
              <a:xfrm>
                <a:off x="320516" y="2683433"/>
                <a:ext cx="252046" cy="252046"/>
              </a:xfrm>
              <a:prstGeom prst="ellipse">
                <a:avLst/>
              </a:prstGeom>
              <a:solidFill>
                <a:schemeClr val="bg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H</a:t>
                </a:r>
                <a:endParaRPr lang="en-US" dirty="0"/>
              </a:p>
            </p:txBody>
          </p:sp>
          <p:sp>
            <p:nvSpPr>
              <p:cNvPr id="18" name="Oval 17"/>
              <p:cNvSpPr/>
              <p:nvPr/>
            </p:nvSpPr>
            <p:spPr>
              <a:xfrm>
                <a:off x="420162" y="2892934"/>
                <a:ext cx="252046" cy="252046"/>
              </a:xfrm>
              <a:prstGeom prst="ellipse">
                <a:avLst/>
              </a:prstGeom>
              <a:solidFill>
                <a:schemeClr val="bg1">
                  <a:lumMod val="8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D</a:t>
                </a:r>
                <a:endParaRPr lang="en-US" dirty="0">
                  <a:solidFill>
                    <a:schemeClr val="tx1"/>
                  </a:solidFill>
                </a:endParaRPr>
              </a:p>
            </p:txBody>
          </p:sp>
          <p:sp>
            <p:nvSpPr>
              <p:cNvPr id="19" name="Oval 18"/>
              <p:cNvSpPr/>
              <p:nvPr/>
            </p:nvSpPr>
            <p:spPr>
              <a:xfrm>
                <a:off x="610662" y="3036630"/>
                <a:ext cx="252046" cy="252046"/>
              </a:xfrm>
              <a:prstGeom prst="ellipse">
                <a:avLst/>
              </a:prstGeom>
              <a:solidFill>
                <a:schemeClr val="bg1">
                  <a:lumMod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N</a:t>
                </a:r>
              </a:p>
            </p:txBody>
          </p:sp>
          <p:sp>
            <p:nvSpPr>
              <p:cNvPr id="20" name="Oval 19"/>
              <p:cNvSpPr/>
              <p:nvPr/>
            </p:nvSpPr>
            <p:spPr>
              <a:xfrm>
                <a:off x="810221" y="3180326"/>
                <a:ext cx="252046" cy="252046"/>
              </a:xfrm>
              <a:prstGeom prst="ellipse">
                <a:avLst/>
              </a:prstGeom>
              <a:solidFill>
                <a:schemeClr val="tx1">
                  <a:lumMod val="50000"/>
                  <a:lumOff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M</a:t>
                </a:r>
                <a:endParaRPr lang="en-US" dirty="0"/>
              </a:p>
            </p:txBody>
          </p:sp>
          <p:sp>
            <p:nvSpPr>
              <p:cNvPr id="21" name="Oval 20"/>
              <p:cNvSpPr/>
              <p:nvPr/>
            </p:nvSpPr>
            <p:spPr>
              <a:xfrm>
                <a:off x="1009780" y="3329795"/>
                <a:ext cx="252046" cy="252046"/>
              </a:xfrm>
              <a:prstGeom prst="ellipse">
                <a:avLst/>
              </a:prstGeom>
              <a:solidFill>
                <a:schemeClr val="bg1">
                  <a:lumMod val="8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2" name="Oval 21"/>
              <p:cNvSpPr/>
              <p:nvPr/>
            </p:nvSpPr>
            <p:spPr>
              <a:xfrm>
                <a:off x="1167616" y="3502534"/>
                <a:ext cx="252046" cy="252046"/>
              </a:xfrm>
              <a:prstGeom prst="ellipse">
                <a:avLst/>
              </a:prstGeom>
              <a:solidFill>
                <a:schemeClr val="tx1">
                  <a:lumMod val="75000"/>
                  <a:lumOff val="2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D</a:t>
                </a:r>
                <a:endParaRPr lang="en-US" dirty="0"/>
              </a:p>
            </p:txBody>
          </p:sp>
          <p:sp>
            <p:nvSpPr>
              <p:cNvPr id="23" name="Oval 22"/>
              <p:cNvSpPr/>
              <p:nvPr/>
            </p:nvSpPr>
            <p:spPr>
              <a:xfrm>
                <a:off x="1293639" y="3722204"/>
                <a:ext cx="252046" cy="252046"/>
              </a:xfrm>
              <a:prstGeom prst="ellipse">
                <a:avLst/>
              </a:prstGeom>
              <a:solidFill>
                <a:schemeClr val="bg1">
                  <a:lumMod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N</a:t>
                </a:r>
                <a:endParaRPr lang="en-US" dirty="0"/>
              </a:p>
            </p:txBody>
          </p:sp>
          <p:sp>
            <p:nvSpPr>
              <p:cNvPr id="24" name="Oval 23"/>
              <p:cNvSpPr/>
              <p:nvPr/>
            </p:nvSpPr>
            <p:spPr>
              <a:xfrm>
                <a:off x="1204943" y="3961381"/>
                <a:ext cx="252046" cy="252046"/>
              </a:xfrm>
              <a:prstGeom prst="ellipse">
                <a:avLst/>
              </a:prstGeom>
              <a:solidFill>
                <a:schemeClr val="tx1">
                  <a:lumMod val="65000"/>
                  <a:lumOff val="3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E</a:t>
                </a:r>
                <a:endParaRPr lang="en-US" dirty="0"/>
              </a:p>
            </p:txBody>
          </p:sp>
          <p:sp>
            <p:nvSpPr>
              <p:cNvPr id="25" name="Oval 24"/>
              <p:cNvSpPr/>
              <p:nvPr/>
            </p:nvSpPr>
            <p:spPr>
              <a:xfrm>
                <a:off x="968603" y="3994226"/>
                <a:ext cx="252046" cy="252046"/>
              </a:xfrm>
              <a:prstGeom prst="ellipse">
                <a:avLst/>
              </a:prstGeom>
              <a:solidFill>
                <a:schemeClr val="tx1">
                  <a:lumMod val="95000"/>
                  <a:lumOff val="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S</a:t>
                </a:r>
                <a:endParaRPr lang="en-US" dirty="0"/>
              </a:p>
            </p:txBody>
          </p:sp>
          <p:sp>
            <p:nvSpPr>
              <p:cNvPr id="26" name="Oval 25"/>
              <p:cNvSpPr/>
              <p:nvPr/>
            </p:nvSpPr>
            <p:spPr>
              <a:xfrm>
                <a:off x="782526" y="3815106"/>
                <a:ext cx="252046" cy="252046"/>
              </a:xfrm>
              <a:prstGeom prst="ellipse">
                <a:avLst/>
              </a:prstGeom>
              <a:solidFill>
                <a:schemeClr val="tx1">
                  <a:lumMod val="95000"/>
                  <a:lumOff val="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S</a:t>
                </a:r>
                <a:endParaRPr lang="en-US" dirty="0"/>
              </a:p>
            </p:txBody>
          </p:sp>
        </p:grpSp>
        <p:pic>
          <p:nvPicPr>
            <p:cNvPr id="29" name="Picture 3" descr="C:\Users\rroston\Downloads\heliximages\5dir_ribbon.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6606" b="56116" l="9645" r="86809">
                          <a14:foregroundMark x1="15035" y1="30887" x2="15887" y2="33333"/>
                          <a14:foregroundMark x1="85390" y1="39755" x2="82553" y2="35933"/>
                        </a14:backgroundRemoval>
                      </a14:imgEffect>
                    </a14:imgLayer>
                  </a14:imgProps>
                </a:ext>
                <a:ext uri="{28A0092B-C50C-407E-A947-70E740481C1C}">
                  <a14:useLocalDpi xmlns:a14="http://schemas.microsoft.com/office/drawing/2010/main" val="0"/>
                </a:ext>
              </a:extLst>
            </a:blip>
            <a:srcRect l="8085" t="23714" r="12091" b="43385"/>
            <a:stretch/>
          </p:blipFill>
          <p:spPr bwMode="auto">
            <a:xfrm rot="5400000">
              <a:off x="1460993" y="2210570"/>
              <a:ext cx="2013116" cy="76972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291179" y="1964439"/>
              <a:ext cx="2204292" cy="1494786"/>
            </a:xfrm>
            <a:prstGeom prst="rect">
              <a:avLst/>
            </a:prstGeom>
          </p:spPr>
        </p:pic>
        <p:pic>
          <p:nvPicPr>
            <p:cNvPr id="38" name="Picture 37"/>
            <p:cNvPicPr>
              <a:picLocks noChangeAspect="1"/>
            </p:cNvPicPr>
            <p:nvPr/>
          </p:nvPicPr>
          <p:blipFill rotWithShape="1">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4475" b="91634" l="19437" r="78552"/>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l="18073" r="19422"/>
            <a:stretch/>
          </p:blipFill>
          <p:spPr>
            <a:xfrm>
              <a:off x="6665465" y="980894"/>
              <a:ext cx="1724901" cy="1901407"/>
            </a:xfrm>
            <a:prstGeom prst="rect">
              <a:avLst/>
            </a:prstGeom>
          </p:spPr>
        </p:pic>
        <p:pic>
          <p:nvPicPr>
            <p:cNvPr id="54" name="Picture 2"/>
            <p:cNvPicPr>
              <a:picLocks noChangeAspect="1" noChangeArrowheads="1"/>
            </p:cNvPicPr>
            <p:nvPr/>
          </p:nvPicPr>
          <p:blipFill rotWithShape="1">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24870" b="72917" l="24744" r="57760">
                          <a14:foregroundMark x1="41069" y1="70313" x2="40044" y2="71875"/>
                          <a14:foregroundMark x1="42533" y1="69271" x2="43338" y2="71094"/>
                          <a14:foregroundMark x1="43338" y1="69531" x2="43704" y2="68490"/>
                          <a14:foregroundMark x1="51684" y1="60156" x2="52562" y2="61719"/>
                        </a14:backgroundRemoval>
                      </a14:imgEffect>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24545" t="24219" r="41784" b="26562"/>
            <a:stretch/>
          </p:blipFill>
          <p:spPr bwMode="auto">
            <a:xfrm>
              <a:off x="4262894" y="1479950"/>
              <a:ext cx="1872622" cy="1539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TextBox 3"/>
          <p:cNvSpPr txBox="1"/>
          <p:nvPr/>
        </p:nvSpPr>
        <p:spPr>
          <a:xfrm>
            <a:off x="0" y="4479583"/>
            <a:ext cx="1585521" cy="646331"/>
          </a:xfrm>
          <a:prstGeom prst="rect">
            <a:avLst/>
          </a:prstGeom>
          <a:noFill/>
        </p:spPr>
        <p:txBody>
          <a:bodyPr wrap="square" rtlCol="0">
            <a:spAutoFit/>
          </a:bodyPr>
          <a:lstStyle/>
          <a:p>
            <a:pPr algn="ctr"/>
            <a:r>
              <a:rPr lang="en-US" b="1" dirty="0" smtClean="0"/>
              <a:t>Primary Structure</a:t>
            </a:r>
            <a:endParaRPr lang="en-US" b="1" dirty="0"/>
          </a:p>
        </p:txBody>
      </p:sp>
    </p:spTree>
    <p:extLst>
      <p:ext uri="{BB962C8B-B14F-4D97-AF65-F5344CB8AC3E}">
        <p14:creationId xmlns:p14="http://schemas.microsoft.com/office/powerpoint/2010/main" val="552004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89"/>
            <a:ext cx="8229600" cy="1143000"/>
          </a:xfrm>
        </p:spPr>
        <p:txBody>
          <a:bodyPr/>
          <a:lstStyle/>
          <a:p>
            <a:r>
              <a:rPr lang="en-US" dirty="0" smtClean="0"/>
              <a:t>Class analogy of protein structure</a:t>
            </a:r>
            <a:endParaRPr lang="en-US" dirty="0"/>
          </a:p>
        </p:txBody>
      </p:sp>
      <p:sp>
        <p:nvSpPr>
          <p:cNvPr id="3" name="Content Placeholder 2"/>
          <p:cNvSpPr>
            <a:spLocks noGrp="1"/>
          </p:cNvSpPr>
          <p:nvPr>
            <p:ph idx="1"/>
          </p:nvPr>
        </p:nvSpPr>
        <p:spPr>
          <a:xfrm>
            <a:off x="457200" y="1191236"/>
            <a:ext cx="8376407" cy="5361963"/>
          </a:xfrm>
        </p:spPr>
        <p:txBody>
          <a:bodyPr>
            <a:noAutofit/>
          </a:bodyPr>
          <a:lstStyle/>
          <a:p>
            <a:pPr>
              <a:spcAft>
                <a:spcPts val="600"/>
              </a:spcAft>
            </a:pPr>
            <a:r>
              <a:rPr lang="en-US" sz="2000" dirty="0" smtClean="0"/>
              <a:t>Each</a:t>
            </a:r>
            <a:r>
              <a:rPr lang="en-US" sz="2000" dirty="0"/>
              <a:t> </a:t>
            </a:r>
            <a:r>
              <a:rPr lang="en-US" sz="2000" b="1" dirty="0" smtClean="0">
                <a:solidFill>
                  <a:schemeClr val="accent6">
                    <a:lumMod val="75000"/>
                  </a:schemeClr>
                </a:solidFill>
              </a:rPr>
              <a:t>student</a:t>
            </a:r>
            <a:r>
              <a:rPr lang="en-US" sz="2000" dirty="0" smtClean="0">
                <a:solidFill>
                  <a:schemeClr val="accent6">
                    <a:lumMod val="75000"/>
                  </a:schemeClr>
                </a:solidFill>
              </a:rPr>
              <a:t> </a:t>
            </a:r>
            <a:r>
              <a:rPr lang="en-US" sz="2000" dirty="0" smtClean="0"/>
              <a:t>represents an </a:t>
            </a:r>
            <a:r>
              <a:rPr lang="en-US" sz="2000" dirty="0">
                <a:solidFill>
                  <a:schemeClr val="tx2">
                    <a:lumMod val="75000"/>
                  </a:schemeClr>
                </a:solidFill>
              </a:rPr>
              <a:t> </a:t>
            </a:r>
            <a:r>
              <a:rPr lang="en-US" sz="2000" b="1" dirty="0">
                <a:solidFill>
                  <a:schemeClr val="accent6">
                    <a:lumMod val="75000"/>
                  </a:schemeClr>
                </a:solidFill>
              </a:rPr>
              <a:t>amino </a:t>
            </a:r>
            <a:r>
              <a:rPr lang="en-US" sz="2000" b="1" dirty="0" smtClean="0">
                <a:solidFill>
                  <a:schemeClr val="accent6">
                    <a:lumMod val="75000"/>
                  </a:schemeClr>
                </a:solidFill>
              </a:rPr>
              <a:t>acid</a:t>
            </a:r>
            <a:r>
              <a:rPr lang="en-US" sz="2000" b="1" dirty="0" smtClean="0"/>
              <a:t>.</a:t>
            </a:r>
            <a:r>
              <a:rPr lang="en-US" sz="2000" dirty="0"/>
              <a:t> </a:t>
            </a:r>
            <a:r>
              <a:rPr lang="en-US" sz="2000" dirty="0" smtClean="0"/>
              <a:t>Each</a:t>
            </a:r>
            <a:r>
              <a:rPr lang="en-US" sz="2000" dirty="0"/>
              <a:t> right </a:t>
            </a:r>
            <a:r>
              <a:rPr lang="en-US" sz="2000" dirty="0" smtClean="0"/>
              <a:t>hand represents</a:t>
            </a:r>
            <a:r>
              <a:rPr lang="en-US" sz="2000" dirty="0"/>
              <a:t> </a:t>
            </a:r>
            <a:r>
              <a:rPr lang="en-US" sz="2000" dirty="0" smtClean="0"/>
              <a:t>an</a:t>
            </a:r>
            <a:r>
              <a:rPr lang="en-US" sz="2000" dirty="0"/>
              <a:t> alpha-carboxyl group, </a:t>
            </a:r>
            <a:r>
              <a:rPr lang="en-US" sz="2000" dirty="0" smtClean="0"/>
              <a:t>and each</a:t>
            </a:r>
            <a:r>
              <a:rPr lang="en-US" sz="2000" dirty="0"/>
              <a:t> left hand </a:t>
            </a:r>
            <a:r>
              <a:rPr lang="en-US" sz="2000" dirty="0" smtClean="0"/>
              <a:t>an</a:t>
            </a:r>
            <a:r>
              <a:rPr lang="en-US" sz="2000" dirty="0"/>
              <a:t> alpha-amino group, and the head </a:t>
            </a:r>
            <a:r>
              <a:rPr lang="en-US" sz="2000" dirty="0" smtClean="0"/>
              <a:t>the</a:t>
            </a:r>
            <a:r>
              <a:rPr lang="en-US" sz="2000" dirty="0"/>
              <a:t> R </a:t>
            </a:r>
            <a:r>
              <a:rPr lang="en-US" sz="2000" dirty="0" smtClean="0"/>
              <a:t>group. </a:t>
            </a:r>
            <a:endParaRPr lang="en-US" sz="2000" dirty="0"/>
          </a:p>
          <a:p>
            <a:pPr>
              <a:spcAft>
                <a:spcPts val="600"/>
              </a:spcAft>
            </a:pPr>
            <a:r>
              <a:rPr lang="en-US" sz="2000" dirty="0" smtClean="0"/>
              <a:t>By </a:t>
            </a:r>
            <a:r>
              <a:rPr lang="en-US" sz="2000" dirty="0"/>
              <a:t>joining right hands to left hands, the class will form a </a:t>
            </a:r>
            <a:r>
              <a:rPr lang="en-US" sz="2000" b="1" dirty="0">
                <a:solidFill>
                  <a:schemeClr val="accent6">
                    <a:lumMod val="75000"/>
                  </a:schemeClr>
                </a:solidFill>
              </a:rPr>
              <a:t>polypeptide</a:t>
            </a:r>
            <a:r>
              <a:rPr lang="en-US" sz="2000" dirty="0"/>
              <a:t>. </a:t>
            </a:r>
            <a:r>
              <a:rPr lang="en-US" sz="2000" dirty="0" smtClean="0"/>
              <a:t>Each set of joined hands represents</a:t>
            </a:r>
            <a:r>
              <a:rPr lang="en-US" sz="2000" dirty="0"/>
              <a:t> peptide bonds. This </a:t>
            </a:r>
            <a:r>
              <a:rPr lang="en-US" sz="2000" dirty="0" smtClean="0"/>
              <a:t>is like </a:t>
            </a:r>
            <a:r>
              <a:rPr lang="en-US" sz="2000" i="1" dirty="0" smtClean="0"/>
              <a:t>primary structure.</a:t>
            </a:r>
            <a:endParaRPr lang="en-US" sz="2000" dirty="0"/>
          </a:p>
          <a:p>
            <a:pPr>
              <a:spcAft>
                <a:spcPts val="600"/>
              </a:spcAft>
            </a:pPr>
            <a:r>
              <a:rPr lang="en-US" sz="2000" dirty="0"/>
              <a:t>If one then takes students and "attract" them to other students 4 "bonds" away, this structure will then fold into a </a:t>
            </a:r>
            <a:r>
              <a:rPr lang="en-US" sz="2000" b="1" dirty="0">
                <a:solidFill>
                  <a:schemeClr val="accent6">
                    <a:lumMod val="75000"/>
                  </a:schemeClr>
                </a:solidFill>
              </a:rPr>
              <a:t>secondary structure</a:t>
            </a:r>
            <a:r>
              <a:rPr lang="en-US" sz="2000" dirty="0"/>
              <a:t>; namely the</a:t>
            </a:r>
            <a:r>
              <a:rPr lang="en-US" sz="2000" dirty="0">
                <a:solidFill>
                  <a:schemeClr val="tx2">
                    <a:lumMod val="75000"/>
                  </a:schemeClr>
                </a:solidFill>
              </a:rPr>
              <a:t> </a:t>
            </a:r>
            <a:r>
              <a:rPr lang="en-US" sz="2000" b="1" dirty="0">
                <a:solidFill>
                  <a:schemeClr val="accent6">
                    <a:lumMod val="75000"/>
                  </a:schemeClr>
                </a:solidFill>
              </a:rPr>
              <a:t>alpha-helix</a:t>
            </a:r>
            <a:r>
              <a:rPr lang="en-US" sz="2000" dirty="0"/>
              <a:t>. If the students were put into lines and were attracted to respective students in another line, they would form a </a:t>
            </a:r>
            <a:r>
              <a:rPr lang="en-US" sz="2000" b="1" dirty="0" smtClean="0">
                <a:solidFill>
                  <a:schemeClr val="accent6">
                    <a:lumMod val="75000"/>
                  </a:schemeClr>
                </a:solidFill>
              </a:rPr>
              <a:t>beta-sheet</a:t>
            </a:r>
            <a:r>
              <a:rPr lang="en-US" sz="2000" dirty="0"/>
              <a:t>.</a:t>
            </a:r>
          </a:p>
          <a:p>
            <a:pPr>
              <a:spcAft>
                <a:spcPts val="600"/>
              </a:spcAft>
            </a:pPr>
            <a:r>
              <a:rPr lang="en-US" sz="2000" dirty="0" smtClean="0"/>
              <a:t>The heads (R groups), </a:t>
            </a:r>
            <a:r>
              <a:rPr lang="en-US" sz="2000" dirty="0"/>
              <a:t>vary in </a:t>
            </a:r>
            <a:r>
              <a:rPr lang="en-US" sz="2000" dirty="0" smtClean="0"/>
              <a:t>personality (polarity). Given sufficient time, the </a:t>
            </a:r>
            <a:r>
              <a:rPr lang="en-US" sz="2000" dirty="0"/>
              <a:t>people who are more compatible will then gather together, </a:t>
            </a:r>
            <a:r>
              <a:rPr lang="en-US" sz="2000" dirty="0" smtClean="0"/>
              <a:t>similarly to how </a:t>
            </a:r>
            <a:r>
              <a:rPr lang="en-US" sz="2000" b="1" dirty="0" smtClean="0">
                <a:solidFill>
                  <a:schemeClr val="accent6">
                    <a:lumMod val="75000"/>
                  </a:schemeClr>
                </a:solidFill>
              </a:rPr>
              <a:t>hydrophobic</a:t>
            </a:r>
            <a:r>
              <a:rPr lang="en-US" sz="2000" dirty="0"/>
              <a:t> areas will usually gather </a:t>
            </a:r>
            <a:r>
              <a:rPr lang="en-US" sz="2000" dirty="0" smtClean="0"/>
              <a:t>together. This </a:t>
            </a:r>
            <a:r>
              <a:rPr lang="en-US" sz="2000" dirty="0"/>
              <a:t>makes up the </a:t>
            </a:r>
            <a:r>
              <a:rPr lang="en-US" sz="2000" b="1" dirty="0">
                <a:solidFill>
                  <a:schemeClr val="accent6">
                    <a:lumMod val="75000"/>
                  </a:schemeClr>
                </a:solidFill>
              </a:rPr>
              <a:t>tertiary structure</a:t>
            </a:r>
            <a:r>
              <a:rPr lang="en-US" sz="2000" dirty="0"/>
              <a:t>.</a:t>
            </a:r>
          </a:p>
          <a:p>
            <a:pPr>
              <a:spcAft>
                <a:spcPts val="600"/>
              </a:spcAft>
            </a:pPr>
            <a:r>
              <a:rPr lang="en-US" sz="2000" dirty="0"/>
              <a:t>Now add in a different class, the people from the new class would have their own tertiary structure, these new people will then come in and react with the original class to </a:t>
            </a:r>
            <a:r>
              <a:rPr lang="en-US" sz="2000" dirty="0" smtClean="0"/>
              <a:t>form </a:t>
            </a:r>
            <a:r>
              <a:rPr lang="en-US" sz="2000" b="1" dirty="0" smtClean="0">
                <a:solidFill>
                  <a:schemeClr val="accent6">
                    <a:lumMod val="75000"/>
                  </a:schemeClr>
                </a:solidFill>
              </a:rPr>
              <a:t>quaternary </a:t>
            </a:r>
            <a:r>
              <a:rPr lang="en-US" sz="2000" b="1" dirty="0">
                <a:solidFill>
                  <a:schemeClr val="accent6">
                    <a:lumMod val="75000"/>
                  </a:schemeClr>
                </a:solidFill>
              </a:rPr>
              <a:t>structures</a:t>
            </a:r>
            <a:r>
              <a:rPr lang="en-US" sz="2000" dirty="0"/>
              <a:t>.</a:t>
            </a:r>
          </a:p>
          <a:p>
            <a:pPr>
              <a:spcAft>
                <a:spcPts val="600"/>
              </a:spcAft>
            </a:pPr>
            <a:endParaRPr lang="en-US" sz="2000" dirty="0"/>
          </a:p>
        </p:txBody>
      </p:sp>
    </p:spTree>
    <p:extLst>
      <p:ext uri="{BB962C8B-B14F-4D97-AF65-F5344CB8AC3E}">
        <p14:creationId xmlns:p14="http://schemas.microsoft.com/office/powerpoint/2010/main" val="2424772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06669"/>
          </a:xfrm>
        </p:spPr>
        <p:txBody>
          <a:bodyPr/>
          <a:lstStyle/>
          <a:p>
            <a:r>
              <a:rPr lang="en-US" dirty="0" smtClean="0"/>
              <a:t>Today:</a:t>
            </a:r>
            <a:endParaRPr lang="en-US" dirty="0"/>
          </a:p>
        </p:txBody>
      </p:sp>
      <p:sp>
        <p:nvSpPr>
          <p:cNvPr id="3" name="Content Placeholder 2"/>
          <p:cNvSpPr>
            <a:spLocks noGrp="1"/>
          </p:cNvSpPr>
          <p:nvPr>
            <p:ph idx="1"/>
          </p:nvPr>
        </p:nvSpPr>
        <p:spPr>
          <a:xfrm>
            <a:off x="709449" y="1222621"/>
            <a:ext cx="4288220" cy="1536345"/>
          </a:xfrm>
        </p:spPr>
        <p:txBody>
          <a:bodyPr>
            <a:noAutofit/>
          </a:bodyPr>
          <a:lstStyle/>
          <a:p>
            <a:r>
              <a:rPr lang="en-US" sz="2400" i="1" dirty="0" smtClean="0"/>
              <a:t>How amino </a:t>
            </a:r>
            <a:r>
              <a:rPr lang="en-US" sz="2400" i="1" dirty="0"/>
              <a:t>acids </a:t>
            </a:r>
            <a:r>
              <a:rPr lang="en-US" sz="2400" i="1" dirty="0" smtClean="0"/>
              <a:t>of a protein interact </a:t>
            </a:r>
            <a:r>
              <a:rPr lang="en-US" sz="2400" i="1" dirty="0"/>
              <a:t>to make </a:t>
            </a:r>
            <a:r>
              <a:rPr lang="en-US" sz="2400" i="1" dirty="0" smtClean="0"/>
              <a:t>protein structures</a:t>
            </a:r>
            <a:endParaRPr lang="en-US" sz="2400" dirty="0"/>
          </a:p>
        </p:txBody>
      </p:sp>
      <p:pic>
        <p:nvPicPr>
          <p:cNvPr id="3076" name="Picture 4" descr="Image result for rubber band"/>
          <p:cNvPicPr>
            <a:picLocks noChangeAspect="1" noChangeArrowheads="1"/>
          </p:cNvPicPr>
          <p:nvPr/>
        </p:nvPicPr>
        <p:blipFill rotWithShape="1">
          <a:blip r:embed="rId2">
            <a:extLst>
              <a:ext uri="{28A0092B-C50C-407E-A947-70E740481C1C}">
                <a14:useLocalDpi xmlns:a14="http://schemas.microsoft.com/office/drawing/2010/main" val="0"/>
              </a:ext>
            </a:extLst>
          </a:blip>
          <a:srcRect t="13245" b="22199"/>
          <a:stretch/>
        </p:blipFill>
        <p:spPr bwMode="auto">
          <a:xfrm>
            <a:off x="5533696" y="4722343"/>
            <a:ext cx="3003878" cy="19391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40979" y="4722343"/>
            <a:ext cx="4572000" cy="1938992"/>
          </a:xfrm>
          <a:prstGeom prst="rect">
            <a:avLst/>
          </a:prstGeom>
        </p:spPr>
        <p:txBody>
          <a:bodyPr>
            <a:spAutoFit/>
          </a:bodyPr>
          <a:lstStyle/>
          <a:p>
            <a:pPr marL="285750" indent="-285750">
              <a:buFont typeface="Arial" panose="020B0604020202020204" pitchFamily="34" charset="0"/>
              <a:buChar char="•"/>
            </a:pPr>
            <a:r>
              <a:rPr lang="en-US" sz="2400" i="1" dirty="0"/>
              <a:t>Why protein flexibility is important</a:t>
            </a:r>
            <a:endParaRPr lang="en-US" sz="2400" dirty="0"/>
          </a:p>
          <a:p>
            <a:pPr marL="285750" indent="-285750">
              <a:buFont typeface="Arial" panose="020B0604020202020204" pitchFamily="34" charset="0"/>
              <a:buChar char="•"/>
            </a:pPr>
            <a:r>
              <a:rPr lang="en-US" sz="2400" i="1" dirty="0"/>
              <a:t>How protein regions can be made more stable or more flexible</a:t>
            </a:r>
            <a:endParaRPr lang="en-US" sz="2400" dirty="0"/>
          </a:p>
        </p:txBody>
      </p:sp>
      <p:pic>
        <p:nvPicPr>
          <p:cNvPr id="8" name="Picture 7" descr="Figure 2.27. An unfolded, linear polypeptide stranded with polar and nonpolar amino acids, all surrounded in a hydration layer. The unfolded polypeptide strand goes through protein folding and becomes a folded polypeptide, where the polar amino acids are arranged outside, and the nonpolar amino acids are folded inside. Hydrophobic effects minimize the hydration layer and facilitate weak interactions between amino acid residues."/>
          <p:cNvPicPr>
            <a:picLocks noChangeAspect="1"/>
          </p:cNvPicPr>
          <p:nvPr/>
        </p:nvPicPr>
        <p:blipFill rotWithShape="1">
          <a:blip r:embed="rId3"/>
          <a:srcRect l="55253" t="13777" b="29463"/>
          <a:stretch/>
        </p:blipFill>
        <p:spPr>
          <a:xfrm>
            <a:off x="1182415" y="2499688"/>
            <a:ext cx="2286000" cy="2222655"/>
          </a:xfrm>
          <a:prstGeom prst="rect">
            <a:avLst/>
          </a:prstGeom>
        </p:spPr>
      </p:pic>
      <p:sp>
        <p:nvSpPr>
          <p:cNvPr id="5" name="Rectangle 4"/>
          <p:cNvSpPr/>
          <p:nvPr/>
        </p:nvSpPr>
        <p:spPr>
          <a:xfrm>
            <a:off x="3729591" y="3380182"/>
            <a:ext cx="4807983" cy="461665"/>
          </a:xfrm>
          <a:prstGeom prst="rect">
            <a:avLst/>
          </a:prstGeom>
        </p:spPr>
        <p:txBody>
          <a:bodyPr wrap="none">
            <a:spAutoFit/>
          </a:bodyPr>
          <a:lstStyle/>
          <a:p>
            <a:pPr marL="342900" indent="-342900">
              <a:buFont typeface="Arial" panose="020B0604020202020204" pitchFamily="34" charset="0"/>
              <a:buChar char="•"/>
            </a:pPr>
            <a:r>
              <a:rPr lang="en-US" sz="2400" i="1" dirty="0"/>
              <a:t>How proteins interact with solvent</a:t>
            </a:r>
          </a:p>
        </p:txBody>
      </p:sp>
      <p:pic>
        <p:nvPicPr>
          <p:cNvPr id="10"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7634" y="1096697"/>
            <a:ext cx="3803361" cy="1583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50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94" y="162840"/>
            <a:ext cx="8788185" cy="6695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8431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55841"/>
            <a:ext cx="9144000" cy="954107"/>
          </a:xfrm>
          <a:prstGeom prst="rect">
            <a:avLst/>
          </a:prstGeom>
        </p:spPr>
        <p:txBody>
          <a:bodyPr wrap="square">
            <a:spAutoFit/>
          </a:bodyPr>
          <a:lstStyle/>
          <a:p>
            <a:pPr algn="ctr"/>
            <a:r>
              <a:rPr lang="en-US" altLang="en-US" sz="2800" b="1" dirty="0" smtClean="0">
                <a:solidFill>
                  <a:schemeClr val="accent6"/>
                </a:solidFill>
                <a:latin typeface="+mj-lt"/>
              </a:rPr>
              <a:t>Ramachandran</a:t>
            </a:r>
            <a:r>
              <a:rPr lang="en-US" altLang="en-US" sz="2800" dirty="0" smtClean="0">
                <a:solidFill>
                  <a:schemeClr val="accent6"/>
                </a:solidFill>
                <a:latin typeface="+mj-lt"/>
              </a:rPr>
              <a:t> </a:t>
            </a:r>
            <a:r>
              <a:rPr lang="en-US" altLang="en-US" sz="2800" dirty="0" smtClean="0">
                <a:latin typeface="+mj-lt"/>
              </a:rPr>
              <a:t>predicted all possible angles, and suggested some simple repeated structures</a:t>
            </a:r>
            <a:endParaRPr lang="en-US" sz="2800" dirty="0">
              <a:latin typeface="+mj-lt"/>
            </a:endParaRPr>
          </a:p>
        </p:txBody>
      </p:sp>
      <p:grpSp>
        <p:nvGrpSpPr>
          <p:cNvPr id="4" name="Group 3"/>
          <p:cNvGrpSpPr/>
          <p:nvPr/>
        </p:nvGrpSpPr>
        <p:grpSpPr>
          <a:xfrm>
            <a:off x="5699653" y="3323207"/>
            <a:ext cx="3079389" cy="3042608"/>
            <a:chOff x="4538291" y="2476180"/>
            <a:chExt cx="4323205" cy="4271568"/>
          </a:xfrm>
        </p:grpSpPr>
        <p:pic>
          <p:nvPicPr>
            <p:cNvPr id="5" name="Picture 4" descr="https://upload.wikimedia.org/wikipedia/commons/9/90/Ramachandran_plot_general_100K.jpg"/>
            <p:cNvPicPr>
              <a:picLocks noChangeAspect="1" noChangeArrowheads="1"/>
            </p:cNvPicPr>
            <p:nvPr/>
          </p:nvPicPr>
          <p:blipFill rotWithShape="1">
            <a:blip r:embed="rId3">
              <a:extLst>
                <a:ext uri="{28A0092B-C50C-407E-A947-70E740481C1C}">
                  <a14:useLocalDpi xmlns:a14="http://schemas.microsoft.com/office/drawing/2010/main" val="0"/>
                </a:ext>
              </a:extLst>
            </a:blip>
            <a:srcRect l="7041" t="4100" r="6195" b="5121"/>
            <a:stretch/>
          </p:blipFill>
          <p:spPr bwMode="auto">
            <a:xfrm>
              <a:off x="4538291" y="2476180"/>
              <a:ext cx="4323205" cy="40407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650079" y="6286083"/>
              <a:ext cx="573356" cy="461665"/>
            </a:xfrm>
            <a:prstGeom prst="rect">
              <a:avLst/>
            </a:prstGeom>
            <a:solidFill>
              <a:schemeClr val="bg1"/>
            </a:solidFill>
          </p:spPr>
          <p:txBody>
            <a:bodyPr wrap="square">
              <a:spAutoFit/>
            </a:bodyPr>
            <a:lstStyle/>
            <a:p>
              <a:r>
                <a:rPr lang="en-US" altLang="en-US" sz="2000" b="1" i="1" dirty="0">
                  <a:solidFill>
                    <a:schemeClr val="accent6"/>
                  </a:solidFill>
                  <a:latin typeface="Symbol" pitchFamily="18" charset="2"/>
                </a:rPr>
                <a:t>f</a:t>
              </a:r>
              <a:endParaRPr lang="en-US" sz="2000" b="1" dirty="0"/>
            </a:p>
          </p:txBody>
        </p:sp>
        <p:sp>
          <p:nvSpPr>
            <p:cNvPr id="7" name="Rectangle 6"/>
            <p:cNvSpPr/>
            <p:nvPr/>
          </p:nvSpPr>
          <p:spPr>
            <a:xfrm>
              <a:off x="4538292" y="4099484"/>
              <a:ext cx="460162" cy="536112"/>
            </a:xfrm>
            <a:prstGeom prst="rect">
              <a:avLst/>
            </a:prstGeom>
            <a:solidFill>
              <a:schemeClr val="bg1"/>
            </a:solidFill>
          </p:spPr>
          <p:txBody>
            <a:bodyPr wrap="none">
              <a:spAutoFit/>
            </a:bodyPr>
            <a:lstStyle/>
            <a:p>
              <a:r>
                <a:rPr lang="en-US" altLang="en-US" sz="2400" b="1" i="1" dirty="0">
                  <a:solidFill>
                    <a:schemeClr val="accent3">
                      <a:lumMod val="75000"/>
                    </a:schemeClr>
                  </a:solidFill>
                  <a:latin typeface="Symbol" pitchFamily="18" charset="2"/>
                </a:rPr>
                <a:t>y</a:t>
              </a:r>
              <a:endParaRPr lang="en-US" sz="2400" b="1" dirty="0"/>
            </a:p>
          </p:txBody>
        </p:sp>
      </p:grpSp>
      <p:sp>
        <p:nvSpPr>
          <p:cNvPr id="9" name="TextBox 8"/>
          <p:cNvSpPr txBox="1"/>
          <p:nvPr/>
        </p:nvSpPr>
        <p:spPr>
          <a:xfrm>
            <a:off x="6632600" y="6381216"/>
            <a:ext cx="1765548" cy="369332"/>
          </a:xfrm>
          <a:prstGeom prst="rect">
            <a:avLst/>
          </a:prstGeom>
          <a:noFill/>
        </p:spPr>
        <p:txBody>
          <a:bodyPr wrap="none" rtlCol="0">
            <a:spAutoFit/>
          </a:bodyPr>
          <a:lstStyle/>
          <a:p>
            <a:r>
              <a:rPr lang="en-US" dirty="0" smtClean="0"/>
              <a:t>Lovell et al. 2003</a:t>
            </a:r>
            <a:endParaRPr lang="en-US" dirty="0"/>
          </a:p>
        </p:txBody>
      </p:sp>
      <p:sp>
        <p:nvSpPr>
          <p:cNvPr id="10" name="TextBox 9"/>
          <p:cNvSpPr txBox="1"/>
          <p:nvPr/>
        </p:nvSpPr>
        <p:spPr>
          <a:xfrm>
            <a:off x="5699653" y="2399877"/>
            <a:ext cx="3444347" cy="923330"/>
          </a:xfrm>
          <a:prstGeom prst="rect">
            <a:avLst/>
          </a:prstGeom>
          <a:noFill/>
        </p:spPr>
        <p:txBody>
          <a:bodyPr wrap="square" rtlCol="0">
            <a:spAutoFit/>
          </a:bodyPr>
          <a:lstStyle/>
          <a:p>
            <a:pPr algn="ctr"/>
            <a:r>
              <a:rPr lang="it-IT" dirty="0" smtClean="0"/>
              <a:t>81,234 </a:t>
            </a:r>
            <a:r>
              <a:rPr lang="it-IT" dirty="0"/>
              <a:t>non-Gly, non-Pro, non-prePro </a:t>
            </a:r>
            <a:r>
              <a:rPr lang="it-IT" dirty="0" smtClean="0"/>
              <a:t>residue angles from 500 </a:t>
            </a:r>
            <a:r>
              <a:rPr lang="it-IT" dirty="0"/>
              <a:t>high resolution protein </a:t>
            </a:r>
            <a:r>
              <a:rPr lang="it-IT" dirty="0" smtClean="0"/>
              <a:t>structures</a:t>
            </a:r>
            <a:endParaRPr lang="en-US" dirty="0"/>
          </a:p>
        </p:txBody>
      </p:sp>
      <p:sp>
        <p:nvSpPr>
          <p:cNvPr id="11" name="TextBox 10"/>
          <p:cNvSpPr txBox="1"/>
          <p:nvPr/>
        </p:nvSpPr>
        <p:spPr>
          <a:xfrm>
            <a:off x="1468073" y="1925714"/>
            <a:ext cx="1377941" cy="461665"/>
          </a:xfrm>
          <a:prstGeom prst="rect">
            <a:avLst/>
          </a:prstGeom>
          <a:noFill/>
        </p:spPr>
        <p:txBody>
          <a:bodyPr wrap="none" rtlCol="0">
            <a:spAutoFit/>
          </a:bodyPr>
          <a:lstStyle/>
          <a:p>
            <a:r>
              <a:rPr lang="en-US" sz="2400" dirty="0" smtClean="0"/>
              <a:t>Predicted</a:t>
            </a:r>
            <a:endParaRPr lang="en-US" sz="2400" dirty="0"/>
          </a:p>
        </p:txBody>
      </p:sp>
      <p:sp>
        <p:nvSpPr>
          <p:cNvPr id="12" name="TextBox 11"/>
          <p:cNvSpPr txBox="1"/>
          <p:nvPr/>
        </p:nvSpPr>
        <p:spPr>
          <a:xfrm>
            <a:off x="7049119" y="1925714"/>
            <a:ext cx="717889" cy="461665"/>
          </a:xfrm>
          <a:prstGeom prst="rect">
            <a:avLst/>
          </a:prstGeom>
          <a:noFill/>
        </p:spPr>
        <p:txBody>
          <a:bodyPr wrap="none" rtlCol="0">
            <a:spAutoFit/>
          </a:bodyPr>
          <a:lstStyle/>
          <a:p>
            <a:r>
              <a:rPr lang="en-US" sz="2400" dirty="0" smtClean="0"/>
              <a:t>Real</a:t>
            </a:r>
            <a:endParaRPr lang="en-US" sz="2400" dirty="0"/>
          </a:p>
        </p:txBody>
      </p:sp>
      <p:sp>
        <p:nvSpPr>
          <p:cNvPr id="13" name="Title 1"/>
          <p:cNvSpPr txBox="1">
            <a:spLocks/>
          </p:cNvSpPr>
          <p:nvPr/>
        </p:nvSpPr>
        <p:spPr>
          <a:xfrm>
            <a:off x="457200" y="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Secondary Structures</a:t>
            </a:r>
            <a:endParaRPr lang="en-US" dirty="0"/>
          </a:p>
        </p:txBody>
      </p:sp>
      <p:pic>
        <p:nvPicPr>
          <p:cNvPr id="8" name="Picture 7"/>
          <p:cNvPicPr>
            <a:picLocks noChangeAspect="1"/>
          </p:cNvPicPr>
          <p:nvPr/>
        </p:nvPicPr>
        <p:blipFill>
          <a:blip r:embed="rId4"/>
          <a:stretch>
            <a:fillRect/>
          </a:stretch>
        </p:blipFill>
        <p:spPr>
          <a:xfrm>
            <a:off x="848123" y="3323207"/>
            <a:ext cx="2837796" cy="2837796"/>
          </a:xfrm>
          <a:prstGeom prst="rect">
            <a:avLst/>
          </a:prstGeom>
        </p:spPr>
      </p:pic>
      <p:sp>
        <p:nvSpPr>
          <p:cNvPr id="14" name="TextBox 13"/>
          <p:cNvSpPr txBox="1"/>
          <p:nvPr/>
        </p:nvSpPr>
        <p:spPr>
          <a:xfrm>
            <a:off x="544602" y="2889160"/>
            <a:ext cx="1249028" cy="489045"/>
          </a:xfrm>
          <a:prstGeom prst="rect">
            <a:avLst/>
          </a:prstGeom>
          <a:noFill/>
        </p:spPr>
        <p:txBody>
          <a:bodyPr wrap="square" rtlCol="0">
            <a:spAutoFit/>
          </a:bodyPr>
          <a:lstStyle/>
          <a:p>
            <a:pPr algn="ctr">
              <a:lnSpc>
                <a:spcPct val="80000"/>
              </a:lnSpc>
            </a:pPr>
            <a:r>
              <a:rPr lang="en-US" sz="1600" b="1" dirty="0" smtClean="0">
                <a:solidFill>
                  <a:schemeClr val="accent6"/>
                </a:solidFill>
              </a:rPr>
              <a:t>Antiparallel </a:t>
            </a:r>
            <a:r>
              <a:rPr lang="en-US" sz="1600" b="1" dirty="0" smtClean="0">
                <a:solidFill>
                  <a:schemeClr val="accent6"/>
                </a:solidFill>
                <a:sym typeface="Symbol" panose="05050102010706020507" pitchFamily="18" charset="2"/>
              </a:rPr>
              <a:t> sheets</a:t>
            </a:r>
            <a:endParaRPr lang="en-US" sz="1600" b="1" dirty="0">
              <a:solidFill>
                <a:schemeClr val="accent6"/>
              </a:solidFill>
            </a:endParaRPr>
          </a:p>
        </p:txBody>
      </p:sp>
      <p:sp>
        <p:nvSpPr>
          <p:cNvPr id="15" name="TextBox 14"/>
          <p:cNvSpPr txBox="1"/>
          <p:nvPr/>
        </p:nvSpPr>
        <p:spPr>
          <a:xfrm>
            <a:off x="1631271" y="2867240"/>
            <a:ext cx="1249028" cy="489045"/>
          </a:xfrm>
          <a:prstGeom prst="rect">
            <a:avLst/>
          </a:prstGeom>
          <a:noFill/>
        </p:spPr>
        <p:txBody>
          <a:bodyPr wrap="square" rtlCol="0">
            <a:spAutoFit/>
          </a:bodyPr>
          <a:lstStyle/>
          <a:p>
            <a:pPr algn="ctr">
              <a:lnSpc>
                <a:spcPct val="80000"/>
              </a:lnSpc>
            </a:pPr>
            <a:r>
              <a:rPr lang="en-US" sz="1600" b="1" dirty="0" smtClean="0">
                <a:solidFill>
                  <a:schemeClr val="accent6"/>
                </a:solidFill>
              </a:rPr>
              <a:t>Parallel </a:t>
            </a:r>
            <a:r>
              <a:rPr lang="en-US" sz="1600" b="1" dirty="0" smtClean="0">
                <a:solidFill>
                  <a:schemeClr val="accent6"/>
                </a:solidFill>
                <a:sym typeface="Symbol" panose="05050102010706020507" pitchFamily="18" charset="2"/>
              </a:rPr>
              <a:t> sheets</a:t>
            </a:r>
            <a:endParaRPr lang="en-US" sz="1600" b="1" dirty="0">
              <a:solidFill>
                <a:schemeClr val="accent6"/>
              </a:solidFill>
            </a:endParaRPr>
          </a:p>
        </p:txBody>
      </p:sp>
      <p:sp>
        <p:nvSpPr>
          <p:cNvPr id="16" name="TextBox 15"/>
          <p:cNvSpPr txBox="1"/>
          <p:nvPr/>
        </p:nvSpPr>
        <p:spPr>
          <a:xfrm>
            <a:off x="3682858" y="4772561"/>
            <a:ext cx="1323864" cy="486287"/>
          </a:xfrm>
          <a:prstGeom prst="rect">
            <a:avLst/>
          </a:prstGeom>
          <a:noFill/>
        </p:spPr>
        <p:txBody>
          <a:bodyPr wrap="square" rtlCol="0">
            <a:spAutoFit/>
          </a:bodyPr>
          <a:lstStyle/>
          <a:p>
            <a:pPr algn="ctr">
              <a:lnSpc>
                <a:spcPct val="80000"/>
              </a:lnSpc>
            </a:pPr>
            <a:r>
              <a:rPr lang="en-US" sz="1600" b="1" dirty="0" smtClean="0">
                <a:solidFill>
                  <a:schemeClr val="accent6"/>
                </a:solidFill>
              </a:rPr>
              <a:t>Right-handed </a:t>
            </a:r>
            <a:r>
              <a:rPr lang="en-US" sz="1600" b="1" dirty="0" smtClean="0">
                <a:solidFill>
                  <a:schemeClr val="accent6"/>
                </a:solidFill>
                <a:sym typeface="Symbol" panose="05050102010706020507" pitchFamily="18" charset="2"/>
              </a:rPr>
              <a:t> helix</a:t>
            </a:r>
            <a:endParaRPr lang="en-US" sz="1600" b="1" dirty="0">
              <a:solidFill>
                <a:schemeClr val="accent6"/>
              </a:solidFill>
            </a:endParaRPr>
          </a:p>
        </p:txBody>
      </p:sp>
      <p:sp>
        <p:nvSpPr>
          <p:cNvPr id="17" name="TextBox 16"/>
          <p:cNvSpPr txBox="1"/>
          <p:nvPr/>
        </p:nvSpPr>
        <p:spPr>
          <a:xfrm>
            <a:off x="3673700" y="4029213"/>
            <a:ext cx="1271362" cy="486287"/>
          </a:xfrm>
          <a:prstGeom prst="rect">
            <a:avLst/>
          </a:prstGeom>
          <a:noFill/>
        </p:spPr>
        <p:txBody>
          <a:bodyPr wrap="square" rtlCol="0">
            <a:spAutoFit/>
          </a:bodyPr>
          <a:lstStyle/>
          <a:p>
            <a:pPr algn="ctr">
              <a:lnSpc>
                <a:spcPct val="80000"/>
              </a:lnSpc>
            </a:pPr>
            <a:r>
              <a:rPr lang="en-US" sz="1600" b="1" dirty="0" smtClean="0">
                <a:solidFill>
                  <a:schemeClr val="accent6"/>
                </a:solidFill>
              </a:rPr>
              <a:t>Left-handed </a:t>
            </a:r>
            <a:r>
              <a:rPr lang="en-US" sz="1600" b="1" dirty="0" smtClean="0">
                <a:solidFill>
                  <a:schemeClr val="accent6"/>
                </a:solidFill>
                <a:sym typeface="Symbol" panose="05050102010706020507" pitchFamily="18" charset="2"/>
              </a:rPr>
              <a:t> helix</a:t>
            </a:r>
            <a:endParaRPr lang="en-US" sz="1600" b="1" dirty="0">
              <a:solidFill>
                <a:schemeClr val="accent6"/>
              </a:solidFill>
            </a:endParaRPr>
          </a:p>
        </p:txBody>
      </p:sp>
      <p:cxnSp>
        <p:nvCxnSpPr>
          <p:cNvPr id="19" name="Straight Connector 18"/>
          <p:cNvCxnSpPr/>
          <p:nvPr/>
        </p:nvCxnSpPr>
        <p:spPr>
          <a:xfrm>
            <a:off x="1266313" y="3323207"/>
            <a:ext cx="70338" cy="46836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811144" y="3323207"/>
            <a:ext cx="308656" cy="27923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7" idx="1"/>
          </p:cNvCxnSpPr>
          <p:nvPr/>
        </p:nvCxnSpPr>
        <p:spPr>
          <a:xfrm flipH="1" flipV="1">
            <a:off x="2828255" y="4270594"/>
            <a:ext cx="845445" cy="1763"/>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6" idx="1"/>
          </p:cNvCxnSpPr>
          <p:nvPr/>
        </p:nvCxnSpPr>
        <p:spPr>
          <a:xfrm flipH="1">
            <a:off x="1951892" y="5015705"/>
            <a:ext cx="173096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0" name="Picture 29"/>
          <p:cNvPicPr/>
          <p:nvPr/>
        </p:nvPicPr>
        <p:blipFill rotWithShape="1">
          <a:blip r:embed="rId5">
            <a:extLst>
              <a:ext uri="{28A0092B-C50C-407E-A947-70E740481C1C}">
                <a14:useLocalDpi xmlns:a14="http://schemas.microsoft.com/office/drawing/2010/main" val="0"/>
              </a:ext>
            </a:extLst>
          </a:blip>
          <a:srcRect l="34201" t="49637" r="18611"/>
          <a:stretch/>
        </p:blipFill>
        <p:spPr bwMode="auto">
          <a:xfrm>
            <a:off x="3629162" y="2188299"/>
            <a:ext cx="1668940" cy="1013336"/>
          </a:xfrm>
          <a:prstGeom prst="rect">
            <a:avLst/>
          </a:prstGeom>
          <a:noFill/>
        </p:spPr>
      </p:pic>
    </p:spTree>
    <p:extLst>
      <p:ext uri="{BB962C8B-B14F-4D97-AF65-F5344CB8AC3E}">
        <p14:creationId xmlns:p14="http://schemas.microsoft.com/office/powerpoint/2010/main" val="3329690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a:stCxn id="2050" idx="1"/>
            <a:endCxn id="2050" idx="3"/>
          </p:cNvCxnSpPr>
          <p:nvPr/>
        </p:nvCxnSpPr>
        <p:spPr>
          <a:xfrm>
            <a:off x="2141530" y="1249697"/>
            <a:ext cx="0" cy="3455429"/>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386" name="Rectangle 2"/>
          <p:cNvSpPr>
            <a:spLocks noGrp="1" noChangeArrowheads="1"/>
          </p:cNvSpPr>
          <p:nvPr>
            <p:ph type="title"/>
          </p:nvPr>
        </p:nvSpPr>
        <p:spPr>
          <a:xfrm>
            <a:off x="685800" y="152400"/>
            <a:ext cx="7772400" cy="762000"/>
          </a:xfrm>
        </p:spPr>
        <p:txBody>
          <a:bodyPr/>
          <a:lstStyle/>
          <a:p>
            <a:pPr eaLnBrk="1" hangingPunct="1"/>
            <a:r>
              <a:rPr lang="en-US" altLang="en-US" smtClean="0"/>
              <a:t>The </a:t>
            </a:r>
            <a:r>
              <a:rPr lang="en-US" altLang="en-US" i="1" smtClean="0">
                <a:sym typeface="Symbol" pitchFamily="18" charset="2"/>
              </a:rPr>
              <a:t></a:t>
            </a:r>
            <a:r>
              <a:rPr lang="en-US" altLang="en-US" smtClean="0"/>
              <a:t> Helix</a:t>
            </a:r>
          </a:p>
        </p:txBody>
      </p:sp>
      <p:grpSp>
        <p:nvGrpSpPr>
          <p:cNvPr id="3" name="Group 2"/>
          <p:cNvGrpSpPr/>
          <p:nvPr/>
        </p:nvGrpSpPr>
        <p:grpSpPr>
          <a:xfrm>
            <a:off x="1786477" y="1106637"/>
            <a:ext cx="5607461" cy="5604849"/>
            <a:chOff x="1786477" y="1106637"/>
            <a:chExt cx="5607461" cy="5604849"/>
          </a:xfrm>
        </p:grpSpPr>
        <p:pic>
          <p:nvPicPr>
            <p:cNvPr id="2050" name="Picture 2" descr="C:\Users\rroston\Downloads\heliximages\5dir_backbone.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4709" b="47554" l="12908" r="83830">
                          <a14:foregroundMark x1="58440" y1="37156" x2="61702" y2="39755"/>
                          <a14:foregroundMark x1="62553" y1="38226" x2="59716" y2="35780"/>
                          <a14:foregroundMark x1="50213" y1="36850" x2="48511" y2="35933"/>
                          <a14:foregroundMark x1="36879" y1="38685" x2="37730" y2="37309"/>
                          <a14:foregroundMark x1="78156" y1="38838" x2="79858" y2="36391"/>
                          <a14:foregroundMark x1="67376" y1="39450" x2="68369" y2="38226"/>
                          <a14:foregroundMark x1="70213" y1="37920" x2="68085" y2="37309"/>
                        </a14:backgroundRemoval>
                      </a14:imgEffect>
                    </a14:imgLayer>
                  </a14:imgProps>
                </a:ext>
                <a:ext uri="{28A0092B-C50C-407E-A947-70E740481C1C}">
                  <a14:useLocalDpi xmlns:a14="http://schemas.microsoft.com/office/drawing/2010/main" val="0"/>
                </a:ext>
              </a:extLst>
            </a:blip>
            <a:srcRect l="12593" t="34354" r="13687" b="50000"/>
            <a:stretch/>
          </p:blipFill>
          <p:spPr bwMode="auto">
            <a:xfrm rot="5400000">
              <a:off x="413815" y="2637263"/>
              <a:ext cx="3455429" cy="68029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roston\Downloads\heliximages\5dir_ribbon.png"/>
            <p:cNvPicPr>
              <a:picLocks noChangeAspect="1" noChangeArrowheads="1"/>
            </p:cNvPicPr>
            <p:nvPr/>
          </p:nvPicPr>
          <p:blipFill rotWithShape="1">
            <a:blip r:embed="rId4">
              <a:extLst>
                <a:ext uri="{28A0092B-C50C-407E-A947-70E740481C1C}">
                  <a14:useLocalDpi xmlns:a14="http://schemas.microsoft.com/office/drawing/2010/main" val="0"/>
                </a:ext>
              </a:extLst>
            </a:blip>
            <a:srcRect l="8085" t="23714" r="12091" b="43385"/>
            <a:stretch/>
          </p:blipFill>
          <p:spPr bwMode="auto">
            <a:xfrm rot="5400000">
              <a:off x="1559573" y="2262115"/>
              <a:ext cx="3741547" cy="14305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roston\Downloads\heliximages\5dir_backbone_top.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309" t="37203" r="40926" b="35464"/>
            <a:stretch/>
          </p:blipFill>
          <p:spPr bwMode="auto">
            <a:xfrm>
              <a:off x="1786477" y="5568467"/>
              <a:ext cx="710105" cy="67273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rroston\Downloads\heliximages\5dir_ribbon_top.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123" t="23821" r="16661" b="19994"/>
            <a:stretch/>
          </p:blipFill>
          <p:spPr bwMode="auto">
            <a:xfrm>
              <a:off x="2605005" y="5213414"/>
              <a:ext cx="1650683" cy="13828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rroston\Downloads\heliximages\5dir_spacefill.png"/>
            <p:cNvPicPr>
              <a:picLocks noChangeAspect="1" noChangeArrowheads="1"/>
            </p:cNvPicPr>
            <p:nvPr/>
          </p:nvPicPr>
          <p:blipFill rotWithShape="1">
            <a:blip r:embed="rId7">
              <a:extLst>
                <a:ext uri="{28A0092B-C50C-407E-A947-70E740481C1C}">
                  <a14:useLocalDpi xmlns:a14="http://schemas.microsoft.com/office/drawing/2010/main" val="0"/>
                </a:ext>
              </a:extLst>
            </a:blip>
            <a:srcRect l="9213" t="22806" r="12436" b="41003"/>
            <a:stretch/>
          </p:blipFill>
          <p:spPr bwMode="auto">
            <a:xfrm rot="5400000">
              <a:off x="4620194" y="2190586"/>
              <a:ext cx="3672541" cy="15736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rroston\Downloads\heliximages\5dir_spacefill_top.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588" t="19879" r="11743" b="14572"/>
            <a:stretch/>
          </p:blipFill>
          <p:spPr bwMode="auto">
            <a:xfrm>
              <a:off x="5518991" y="5098178"/>
              <a:ext cx="1874947" cy="161330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rroston\Downloads\heliximages\5dir_stick.png"/>
            <p:cNvPicPr>
              <a:picLocks noChangeAspect="1" noChangeArrowheads="1"/>
            </p:cNvPicPr>
            <p:nvPr/>
          </p:nvPicPr>
          <p:blipFill rotWithShape="1">
            <a:blip r:embed="rId9">
              <a:extLst>
                <a:ext uri="{28A0092B-C50C-407E-A947-70E740481C1C}">
                  <a14:useLocalDpi xmlns:a14="http://schemas.microsoft.com/office/drawing/2010/main" val="0"/>
                </a:ext>
              </a:extLst>
            </a:blip>
            <a:srcRect l="10566" t="25714" r="13617" b="42906"/>
            <a:stretch/>
          </p:blipFill>
          <p:spPr bwMode="auto">
            <a:xfrm rot="5400000">
              <a:off x="2897970" y="2295167"/>
              <a:ext cx="3553743" cy="136448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rroston\Downloads\heliximages\5dir_stick_top.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8778" t="22757" r="18297" b="18880"/>
            <a:stretch/>
          </p:blipFill>
          <p:spPr bwMode="auto">
            <a:xfrm>
              <a:off x="3840103" y="5186606"/>
              <a:ext cx="1669479" cy="143645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Arc 3"/>
          <p:cNvSpPr/>
          <p:nvPr/>
        </p:nvSpPr>
        <p:spPr>
          <a:xfrm>
            <a:off x="1896839" y="4754283"/>
            <a:ext cx="459131" cy="459131"/>
          </a:xfrm>
          <a:prstGeom prst="arc">
            <a:avLst>
              <a:gd name="adj1" fmla="val 16200000"/>
              <a:gd name="adj2" fmla="val 4000942"/>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a:off x="3002428" y="4754283"/>
            <a:ext cx="459131" cy="459131"/>
          </a:xfrm>
          <a:prstGeom prst="arc">
            <a:avLst>
              <a:gd name="adj1" fmla="val 16200000"/>
              <a:gd name="adj2" fmla="val 4000942"/>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a:off x="4381816" y="4754283"/>
            <a:ext cx="459131" cy="459131"/>
          </a:xfrm>
          <a:prstGeom prst="arc">
            <a:avLst>
              <a:gd name="adj1" fmla="val 16200000"/>
              <a:gd name="adj2" fmla="val 4000942"/>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a:off x="6156437" y="4754283"/>
            <a:ext cx="459131" cy="459131"/>
          </a:xfrm>
          <a:prstGeom prst="arc">
            <a:avLst>
              <a:gd name="adj1" fmla="val 16200000"/>
              <a:gd name="adj2" fmla="val 4000942"/>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249382" y="1249696"/>
            <a:ext cx="1537095" cy="1200329"/>
          </a:xfrm>
          <a:prstGeom prst="rect">
            <a:avLst/>
          </a:prstGeom>
          <a:noFill/>
        </p:spPr>
        <p:txBody>
          <a:bodyPr wrap="square" rtlCol="0">
            <a:spAutoFit/>
          </a:bodyPr>
          <a:lstStyle/>
          <a:p>
            <a:r>
              <a:rPr lang="en-US" dirty="0" smtClean="0"/>
              <a:t>Polypeptide rotates around a central axis</a:t>
            </a:r>
            <a:endParaRPr lang="en-US" dirty="0"/>
          </a:p>
        </p:txBody>
      </p:sp>
      <p:cxnSp>
        <p:nvCxnSpPr>
          <p:cNvPr id="10" name="Straight Arrow Connector 9"/>
          <p:cNvCxnSpPr>
            <a:endCxn id="2050" idx="1"/>
          </p:cNvCxnSpPr>
          <p:nvPr/>
        </p:nvCxnSpPr>
        <p:spPr>
          <a:xfrm flipV="1">
            <a:off x="1401288" y="1249697"/>
            <a:ext cx="740242" cy="923487"/>
          </a:xfrm>
          <a:prstGeom prst="straightConnector1">
            <a:avLst/>
          </a:prstGeom>
          <a:ln w="190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3924" y="2977411"/>
            <a:ext cx="1647457" cy="923330"/>
          </a:xfrm>
          <a:prstGeom prst="rect">
            <a:avLst/>
          </a:prstGeom>
          <a:noFill/>
        </p:spPr>
        <p:txBody>
          <a:bodyPr wrap="square" rtlCol="0">
            <a:spAutoFit/>
          </a:bodyPr>
          <a:lstStyle/>
          <a:p>
            <a:r>
              <a:rPr lang="en-US" dirty="0" smtClean="0"/>
              <a:t>Complete turn every 3.6 amino acids</a:t>
            </a:r>
            <a:endParaRPr lang="en-US" dirty="0"/>
          </a:p>
        </p:txBody>
      </p:sp>
      <p:grpSp>
        <p:nvGrpSpPr>
          <p:cNvPr id="23" name="Group 22"/>
          <p:cNvGrpSpPr/>
          <p:nvPr/>
        </p:nvGrpSpPr>
        <p:grpSpPr>
          <a:xfrm>
            <a:off x="7478246" y="1481688"/>
            <a:ext cx="1187472" cy="3278774"/>
            <a:chOff x="7475383" y="630270"/>
            <a:chExt cx="1294763" cy="3575018"/>
          </a:xfrm>
        </p:grpSpPr>
        <p:pic>
          <p:nvPicPr>
            <p:cNvPr id="32" name="Picture 2" descr="C:\Users\rroston\Downloads\Spiral (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79967" y="630270"/>
              <a:ext cx="922324" cy="3543378"/>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7475383" y="630270"/>
              <a:ext cx="1294763" cy="3575018"/>
              <a:chOff x="7475383" y="630270"/>
              <a:chExt cx="1294763" cy="3575018"/>
            </a:xfrm>
          </p:grpSpPr>
          <p:sp>
            <p:nvSpPr>
              <p:cNvPr id="15" name="Freeform 14"/>
              <p:cNvSpPr/>
              <p:nvPr/>
            </p:nvSpPr>
            <p:spPr>
              <a:xfrm>
                <a:off x="7496175" y="3143250"/>
                <a:ext cx="742950" cy="1062038"/>
              </a:xfrm>
              <a:custGeom>
                <a:avLst/>
                <a:gdLst>
                  <a:gd name="connsiteX0" fmla="*/ 657225 w 742950"/>
                  <a:gd name="connsiteY0" fmla="*/ 0 h 1047750"/>
                  <a:gd name="connsiteX1" fmla="*/ 690563 w 742950"/>
                  <a:gd name="connsiteY1" fmla="*/ 447675 h 1047750"/>
                  <a:gd name="connsiteX2" fmla="*/ 742950 w 742950"/>
                  <a:gd name="connsiteY2" fmla="*/ 1047750 h 1047750"/>
                  <a:gd name="connsiteX3" fmla="*/ 447675 w 742950"/>
                  <a:gd name="connsiteY3" fmla="*/ 1038225 h 1047750"/>
                  <a:gd name="connsiteX4" fmla="*/ 0 w 742950"/>
                  <a:gd name="connsiteY4" fmla="*/ 862012 h 1047750"/>
                  <a:gd name="connsiteX5" fmla="*/ 109538 w 742950"/>
                  <a:gd name="connsiteY5" fmla="*/ 414337 h 1047750"/>
                  <a:gd name="connsiteX6" fmla="*/ 171450 w 742950"/>
                  <a:gd name="connsiteY6" fmla="*/ 95250 h 1047750"/>
                  <a:gd name="connsiteX7" fmla="*/ 657225 w 742950"/>
                  <a:gd name="connsiteY7" fmla="*/ 0 h 1047750"/>
                  <a:gd name="connsiteX0" fmla="*/ 619125 w 742950"/>
                  <a:gd name="connsiteY0" fmla="*/ 0 h 1062038"/>
                  <a:gd name="connsiteX1" fmla="*/ 690563 w 742950"/>
                  <a:gd name="connsiteY1" fmla="*/ 461963 h 1062038"/>
                  <a:gd name="connsiteX2" fmla="*/ 742950 w 742950"/>
                  <a:gd name="connsiteY2" fmla="*/ 1062038 h 1062038"/>
                  <a:gd name="connsiteX3" fmla="*/ 447675 w 742950"/>
                  <a:gd name="connsiteY3" fmla="*/ 1052513 h 1062038"/>
                  <a:gd name="connsiteX4" fmla="*/ 0 w 742950"/>
                  <a:gd name="connsiteY4" fmla="*/ 876300 h 1062038"/>
                  <a:gd name="connsiteX5" fmla="*/ 109538 w 742950"/>
                  <a:gd name="connsiteY5" fmla="*/ 428625 h 1062038"/>
                  <a:gd name="connsiteX6" fmla="*/ 171450 w 742950"/>
                  <a:gd name="connsiteY6" fmla="*/ 109538 h 1062038"/>
                  <a:gd name="connsiteX7" fmla="*/ 619125 w 742950"/>
                  <a:gd name="connsiteY7" fmla="*/ 0 h 1062038"/>
                  <a:gd name="connsiteX0" fmla="*/ 619125 w 742950"/>
                  <a:gd name="connsiteY0" fmla="*/ 0 h 1062038"/>
                  <a:gd name="connsiteX1" fmla="*/ 657226 w 742950"/>
                  <a:gd name="connsiteY1" fmla="*/ 495301 h 1062038"/>
                  <a:gd name="connsiteX2" fmla="*/ 742950 w 742950"/>
                  <a:gd name="connsiteY2" fmla="*/ 1062038 h 1062038"/>
                  <a:gd name="connsiteX3" fmla="*/ 447675 w 742950"/>
                  <a:gd name="connsiteY3" fmla="*/ 1052513 h 1062038"/>
                  <a:gd name="connsiteX4" fmla="*/ 0 w 742950"/>
                  <a:gd name="connsiteY4" fmla="*/ 876300 h 1062038"/>
                  <a:gd name="connsiteX5" fmla="*/ 109538 w 742950"/>
                  <a:gd name="connsiteY5" fmla="*/ 428625 h 1062038"/>
                  <a:gd name="connsiteX6" fmla="*/ 171450 w 742950"/>
                  <a:gd name="connsiteY6" fmla="*/ 109538 h 1062038"/>
                  <a:gd name="connsiteX7" fmla="*/ 619125 w 742950"/>
                  <a:gd name="connsiteY7" fmla="*/ 0 h 1062038"/>
                  <a:gd name="connsiteX0" fmla="*/ 619125 w 742950"/>
                  <a:gd name="connsiteY0" fmla="*/ 0 h 1062038"/>
                  <a:gd name="connsiteX1" fmla="*/ 647701 w 742950"/>
                  <a:gd name="connsiteY1" fmla="*/ 500064 h 1062038"/>
                  <a:gd name="connsiteX2" fmla="*/ 742950 w 742950"/>
                  <a:gd name="connsiteY2" fmla="*/ 1062038 h 1062038"/>
                  <a:gd name="connsiteX3" fmla="*/ 447675 w 742950"/>
                  <a:gd name="connsiteY3" fmla="*/ 1052513 h 1062038"/>
                  <a:gd name="connsiteX4" fmla="*/ 0 w 742950"/>
                  <a:gd name="connsiteY4" fmla="*/ 876300 h 1062038"/>
                  <a:gd name="connsiteX5" fmla="*/ 109538 w 742950"/>
                  <a:gd name="connsiteY5" fmla="*/ 428625 h 1062038"/>
                  <a:gd name="connsiteX6" fmla="*/ 171450 w 742950"/>
                  <a:gd name="connsiteY6" fmla="*/ 109538 h 1062038"/>
                  <a:gd name="connsiteX7" fmla="*/ 619125 w 742950"/>
                  <a:gd name="connsiteY7" fmla="*/ 0 h 1062038"/>
                  <a:gd name="connsiteX0" fmla="*/ 619125 w 742950"/>
                  <a:gd name="connsiteY0" fmla="*/ 0 h 1062038"/>
                  <a:gd name="connsiteX1" fmla="*/ 647701 w 742950"/>
                  <a:gd name="connsiteY1" fmla="*/ 500064 h 1062038"/>
                  <a:gd name="connsiteX2" fmla="*/ 700088 w 742950"/>
                  <a:gd name="connsiteY2" fmla="*/ 538163 h 1062038"/>
                  <a:gd name="connsiteX3" fmla="*/ 742950 w 742950"/>
                  <a:gd name="connsiteY3" fmla="*/ 1062038 h 1062038"/>
                  <a:gd name="connsiteX4" fmla="*/ 447675 w 742950"/>
                  <a:gd name="connsiteY4" fmla="*/ 1052513 h 1062038"/>
                  <a:gd name="connsiteX5" fmla="*/ 0 w 742950"/>
                  <a:gd name="connsiteY5" fmla="*/ 876300 h 1062038"/>
                  <a:gd name="connsiteX6" fmla="*/ 109538 w 742950"/>
                  <a:gd name="connsiteY6" fmla="*/ 428625 h 1062038"/>
                  <a:gd name="connsiteX7" fmla="*/ 171450 w 742950"/>
                  <a:gd name="connsiteY7" fmla="*/ 109538 h 1062038"/>
                  <a:gd name="connsiteX8" fmla="*/ 619125 w 742950"/>
                  <a:gd name="connsiteY8" fmla="*/ 0 h 106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2950" h="1062038">
                    <a:moveTo>
                      <a:pt x="619125" y="0"/>
                    </a:moveTo>
                    <a:lnTo>
                      <a:pt x="647701" y="500064"/>
                    </a:lnTo>
                    <a:cubicBezTo>
                      <a:pt x="650876" y="534989"/>
                      <a:pt x="696913" y="503238"/>
                      <a:pt x="700088" y="538163"/>
                    </a:cubicBezTo>
                    <a:lnTo>
                      <a:pt x="742950" y="1062038"/>
                    </a:lnTo>
                    <a:lnTo>
                      <a:pt x="447675" y="1052513"/>
                    </a:lnTo>
                    <a:lnTo>
                      <a:pt x="0" y="876300"/>
                    </a:lnTo>
                    <a:lnTo>
                      <a:pt x="109538" y="428625"/>
                    </a:lnTo>
                    <a:lnTo>
                      <a:pt x="171450" y="109538"/>
                    </a:lnTo>
                    <a:lnTo>
                      <a:pt x="61912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0"/>
              </p:cNvCxnSpPr>
              <p:nvPr/>
            </p:nvCxnSpPr>
            <p:spPr>
              <a:xfrm>
                <a:off x="8115300" y="3143250"/>
                <a:ext cx="33338" cy="47625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12"/>
              <a:stretch>
                <a:fillRect/>
              </a:stretch>
            </p:blipFill>
            <p:spPr>
              <a:xfrm>
                <a:off x="7475383" y="630270"/>
                <a:ext cx="1294763" cy="3213100"/>
              </a:xfrm>
              <a:prstGeom prst="rect">
                <a:avLst/>
              </a:prstGeom>
            </p:spPr>
          </p:pic>
        </p:grpSp>
      </p:grpSp>
      <p:grpSp>
        <p:nvGrpSpPr>
          <p:cNvPr id="16385" name="Group 16384"/>
          <p:cNvGrpSpPr/>
          <p:nvPr/>
        </p:nvGrpSpPr>
        <p:grpSpPr>
          <a:xfrm>
            <a:off x="7393938" y="4940511"/>
            <a:ext cx="1750062" cy="1785145"/>
            <a:chOff x="7393938" y="4940511"/>
            <a:chExt cx="1750062" cy="1785145"/>
          </a:xfrm>
        </p:grpSpPr>
        <p:sp>
          <p:nvSpPr>
            <p:cNvPr id="42" name="Oval 41"/>
            <p:cNvSpPr/>
            <p:nvPr/>
          </p:nvSpPr>
          <p:spPr>
            <a:xfrm>
              <a:off x="8100565" y="4940511"/>
              <a:ext cx="274065" cy="274065"/>
            </a:xfrm>
            <a:prstGeom prst="ellipse">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smtClean="0">
                  <a:solidFill>
                    <a:schemeClr val="tx1"/>
                  </a:solidFill>
                </a:rPr>
                <a:t>1</a:t>
              </a:r>
              <a:endParaRPr lang="en-US" sz="900" dirty="0">
                <a:solidFill>
                  <a:schemeClr val="tx1"/>
                </a:solidFill>
              </a:endParaRPr>
            </a:p>
          </p:txBody>
        </p:sp>
        <p:sp>
          <p:nvSpPr>
            <p:cNvPr id="43" name="Oval 42"/>
            <p:cNvSpPr/>
            <p:nvPr/>
          </p:nvSpPr>
          <p:spPr>
            <a:xfrm>
              <a:off x="8869935" y="5887967"/>
              <a:ext cx="274065" cy="274065"/>
            </a:xfrm>
            <a:prstGeom prst="ellipse">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smtClean="0">
                  <a:solidFill>
                    <a:schemeClr val="tx1"/>
                  </a:solidFill>
                </a:rPr>
                <a:t>2</a:t>
              </a:r>
              <a:endParaRPr lang="en-US" sz="900" dirty="0">
                <a:solidFill>
                  <a:schemeClr val="tx1"/>
                </a:solidFill>
              </a:endParaRPr>
            </a:p>
          </p:txBody>
        </p:sp>
        <p:sp>
          <p:nvSpPr>
            <p:cNvPr id="44" name="Oval 43"/>
            <p:cNvSpPr/>
            <p:nvPr/>
          </p:nvSpPr>
          <p:spPr>
            <a:xfrm>
              <a:off x="7826028" y="6451591"/>
              <a:ext cx="274065" cy="274065"/>
            </a:xfrm>
            <a:prstGeom prst="ellipse">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smtClean="0">
                  <a:solidFill>
                    <a:schemeClr val="tx1"/>
                  </a:solidFill>
                </a:rPr>
                <a:t>3</a:t>
              </a:r>
              <a:endParaRPr lang="en-US" sz="900" dirty="0">
                <a:solidFill>
                  <a:schemeClr val="tx1"/>
                </a:solidFill>
              </a:endParaRPr>
            </a:p>
          </p:txBody>
        </p:sp>
        <p:sp>
          <p:nvSpPr>
            <p:cNvPr id="45" name="Oval 44"/>
            <p:cNvSpPr/>
            <p:nvPr/>
          </p:nvSpPr>
          <p:spPr>
            <a:xfrm>
              <a:off x="7420561" y="5341534"/>
              <a:ext cx="274065" cy="274065"/>
            </a:xfrm>
            <a:prstGeom prst="ellipse">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smtClean="0">
                  <a:solidFill>
                    <a:schemeClr val="tx1"/>
                  </a:solidFill>
                </a:rPr>
                <a:t>4</a:t>
              </a:r>
              <a:endParaRPr lang="en-US" sz="900" dirty="0">
                <a:solidFill>
                  <a:schemeClr val="tx1"/>
                </a:solidFill>
              </a:endParaRPr>
            </a:p>
          </p:txBody>
        </p:sp>
        <p:sp>
          <p:nvSpPr>
            <p:cNvPr id="46" name="Oval 45"/>
            <p:cNvSpPr/>
            <p:nvPr/>
          </p:nvSpPr>
          <p:spPr>
            <a:xfrm>
              <a:off x="8602874" y="5159203"/>
              <a:ext cx="235058" cy="235058"/>
            </a:xfrm>
            <a:prstGeom prst="ellipse">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smtClean="0">
                  <a:solidFill>
                    <a:schemeClr val="tx1"/>
                  </a:solidFill>
                </a:rPr>
                <a:t>5</a:t>
              </a:r>
              <a:endParaRPr lang="en-US" sz="900" dirty="0">
                <a:solidFill>
                  <a:schemeClr val="tx1"/>
                </a:solidFill>
              </a:endParaRPr>
            </a:p>
          </p:txBody>
        </p:sp>
        <p:sp>
          <p:nvSpPr>
            <p:cNvPr id="47" name="Oval 46"/>
            <p:cNvSpPr/>
            <p:nvPr/>
          </p:nvSpPr>
          <p:spPr>
            <a:xfrm>
              <a:off x="8614011" y="6327847"/>
              <a:ext cx="235058" cy="235058"/>
            </a:xfrm>
            <a:prstGeom prst="ellipse">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smtClean="0">
                  <a:solidFill>
                    <a:schemeClr val="tx1"/>
                  </a:solidFill>
                </a:rPr>
                <a:t>6</a:t>
              </a:r>
              <a:endParaRPr lang="en-US" sz="900" dirty="0">
                <a:solidFill>
                  <a:schemeClr val="tx1"/>
                </a:solidFill>
              </a:endParaRPr>
            </a:p>
          </p:txBody>
        </p:sp>
        <p:sp>
          <p:nvSpPr>
            <p:cNvPr id="48" name="Oval 47"/>
            <p:cNvSpPr/>
            <p:nvPr/>
          </p:nvSpPr>
          <p:spPr>
            <a:xfrm>
              <a:off x="7449911" y="6133937"/>
              <a:ext cx="235058" cy="235058"/>
            </a:xfrm>
            <a:prstGeom prst="ellipse">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smtClean="0">
                  <a:solidFill>
                    <a:schemeClr val="tx1"/>
                  </a:solidFill>
                </a:rPr>
                <a:t>7</a:t>
              </a:r>
              <a:endParaRPr lang="en-US" sz="900" dirty="0">
                <a:solidFill>
                  <a:schemeClr val="tx1"/>
                </a:solidFill>
              </a:endParaRPr>
            </a:p>
          </p:txBody>
        </p:sp>
        <p:sp>
          <p:nvSpPr>
            <p:cNvPr id="49" name="Oval 48"/>
            <p:cNvSpPr/>
            <p:nvPr/>
          </p:nvSpPr>
          <p:spPr>
            <a:xfrm>
              <a:off x="7861391" y="5037495"/>
              <a:ext cx="235058" cy="235058"/>
            </a:xfrm>
            <a:prstGeom prst="ellipse">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smtClean="0">
                  <a:solidFill>
                    <a:schemeClr val="tx1"/>
                  </a:solidFill>
                </a:rPr>
                <a:t>8</a:t>
              </a:r>
              <a:endParaRPr lang="en-US" sz="900" dirty="0">
                <a:solidFill>
                  <a:schemeClr val="tx1"/>
                </a:solidFill>
              </a:endParaRPr>
            </a:p>
          </p:txBody>
        </p:sp>
        <p:sp>
          <p:nvSpPr>
            <p:cNvPr id="50" name="Oval 49"/>
            <p:cNvSpPr/>
            <p:nvPr/>
          </p:nvSpPr>
          <p:spPr>
            <a:xfrm>
              <a:off x="8863863" y="5640279"/>
              <a:ext cx="205992" cy="205991"/>
            </a:xfrm>
            <a:prstGeom prst="ellipse">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smtClean="0">
                  <a:solidFill>
                    <a:schemeClr val="tx1"/>
                  </a:solidFill>
                </a:rPr>
                <a:t>9</a:t>
              </a:r>
              <a:endParaRPr lang="en-US" sz="900" dirty="0">
                <a:solidFill>
                  <a:schemeClr val="tx1"/>
                </a:solidFill>
              </a:endParaRPr>
            </a:p>
          </p:txBody>
        </p:sp>
        <p:sp>
          <p:nvSpPr>
            <p:cNvPr id="51" name="Oval 50"/>
            <p:cNvSpPr/>
            <p:nvPr/>
          </p:nvSpPr>
          <p:spPr>
            <a:xfrm>
              <a:off x="8123317" y="6511802"/>
              <a:ext cx="205992" cy="205991"/>
            </a:xfrm>
            <a:prstGeom prst="ellipse">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 rIns="0" bIns="0" rtlCol="0" anchor="ctr">
              <a:noAutofit/>
            </a:bodyPr>
            <a:lstStyle/>
            <a:p>
              <a:pPr algn="ctr"/>
              <a:r>
                <a:rPr lang="en-US" sz="900" dirty="0" smtClean="0">
                  <a:solidFill>
                    <a:schemeClr val="tx1"/>
                  </a:solidFill>
                </a:rPr>
                <a:t>10</a:t>
              </a:r>
              <a:endParaRPr lang="en-US" sz="900" dirty="0">
                <a:solidFill>
                  <a:schemeClr val="tx1"/>
                </a:solidFill>
              </a:endParaRPr>
            </a:p>
          </p:txBody>
        </p:sp>
        <p:sp>
          <p:nvSpPr>
            <p:cNvPr id="52" name="Oval 51"/>
            <p:cNvSpPr/>
            <p:nvPr/>
          </p:nvSpPr>
          <p:spPr>
            <a:xfrm>
              <a:off x="7393938" y="5627584"/>
              <a:ext cx="205992" cy="205991"/>
            </a:xfrm>
            <a:prstGeom prst="ellipse">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 rIns="0" bIns="0" rtlCol="0" anchor="ctr">
              <a:noAutofit/>
            </a:bodyPr>
            <a:lstStyle/>
            <a:p>
              <a:pPr algn="ctr"/>
              <a:r>
                <a:rPr lang="en-US" sz="900" dirty="0" smtClean="0">
                  <a:solidFill>
                    <a:schemeClr val="tx1"/>
                  </a:solidFill>
                </a:rPr>
                <a:t>11</a:t>
              </a:r>
              <a:endParaRPr lang="en-US" sz="900" dirty="0">
                <a:solidFill>
                  <a:schemeClr val="tx1"/>
                </a:solidFill>
              </a:endParaRPr>
            </a:p>
          </p:txBody>
        </p:sp>
        <p:sp>
          <p:nvSpPr>
            <p:cNvPr id="53" name="Oval 52"/>
            <p:cNvSpPr/>
            <p:nvPr/>
          </p:nvSpPr>
          <p:spPr>
            <a:xfrm>
              <a:off x="8396883" y="5071761"/>
              <a:ext cx="205992" cy="205991"/>
            </a:xfrm>
            <a:prstGeom prst="ellipse">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 rIns="0" bIns="0" rtlCol="0" anchor="ctr">
              <a:noAutofit/>
            </a:bodyPr>
            <a:lstStyle/>
            <a:p>
              <a:pPr algn="ctr"/>
              <a:r>
                <a:rPr lang="en-US" sz="900" dirty="0" smtClean="0">
                  <a:solidFill>
                    <a:schemeClr val="tx1"/>
                  </a:solidFill>
                </a:rPr>
                <a:t>12</a:t>
              </a:r>
              <a:endParaRPr lang="en-US" sz="900" dirty="0">
                <a:solidFill>
                  <a:schemeClr val="tx1"/>
                </a:solidFill>
              </a:endParaRPr>
            </a:p>
          </p:txBody>
        </p:sp>
        <p:sp>
          <p:nvSpPr>
            <p:cNvPr id="54" name="Oval 53"/>
            <p:cNvSpPr/>
            <p:nvPr/>
          </p:nvSpPr>
          <p:spPr>
            <a:xfrm>
              <a:off x="8786275" y="6169808"/>
              <a:ext cx="170559" cy="170559"/>
            </a:xfrm>
            <a:prstGeom prst="ellipse">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 rIns="0" bIns="0" rtlCol="0" anchor="ctr">
              <a:noAutofit/>
            </a:bodyPr>
            <a:lstStyle/>
            <a:p>
              <a:pPr algn="ctr"/>
              <a:r>
                <a:rPr lang="en-US" sz="900" dirty="0" smtClean="0">
                  <a:solidFill>
                    <a:schemeClr val="tx1"/>
                  </a:solidFill>
                </a:rPr>
                <a:t>13</a:t>
              </a:r>
              <a:endParaRPr lang="en-US" sz="900" dirty="0">
                <a:solidFill>
                  <a:schemeClr val="tx1"/>
                </a:solidFill>
              </a:endParaRPr>
            </a:p>
          </p:txBody>
        </p:sp>
        <p:sp>
          <p:nvSpPr>
            <p:cNvPr id="55" name="Oval 54"/>
            <p:cNvSpPr/>
            <p:nvPr/>
          </p:nvSpPr>
          <p:spPr>
            <a:xfrm>
              <a:off x="7675098" y="6341243"/>
              <a:ext cx="170559" cy="170559"/>
            </a:xfrm>
            <a:prstGeom prst="ellipse">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 rIns="0" bIns="0" rtlCol="0" anchor="ctr">
              <a:noAutofit/>
            </a:bodyPr>
            <a:lstStyle/>
            <a:p>
              <a:pPr algn="ctr"/>
              <a:r>
                <a:rPr lang="en-US" sz="900" dirty="0" smtClean="0">
                  <a:solidFill>
                    <a:schemeClr val="tx1"/>
                  </a:solidFill>
                </a:rPr>
                <a:t>14</a:t>
              </a:r>
              <a:endParaRPr lang="en-US" sz="900" dirty="0">
                <a:solidFill>
                  <a:schemeClr val="tx1"/>
                </a:solidFill>
              </a:endParaRPr>
            </a:p>
          </p:txBody>
        </p:sp>
        <p:sp>
          <p:nvSpPr>
            <p:cNvPr id="56" name="Oval 55"/>
            <p:cNvSpPr/>
            <p:nvPr/>
          </p:nvSpPr>
          <p:spPr>
            <a:xfrm>
              <a:off x="7683592" y="5207929"/>
              <a:ext cx="170559" cy="170559"/>
            </a:xfrm>
            <a:prstGeom prst="ellipse">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 rIns="0" bIns="0" rtlCol="0" anchor="ctr">
              <a:noAutofit/>
            </a:bodyPr>
            <a:lstStyle/>
            <a:p>
              <a:pPr algn="ctr"/>
              <a:r>
                <a:rPr lang="en-US" sz="900" dirty="0" smtClean="0">
                  <a:solidFill>
                    <a:schemeClr val="tx1"/>
                  </a:solidFill>
                </a:rPr>
                <a:t>15</a:t>
              </a:r>
              <a:endParaRPr lang="en-US" sz="900" dirty="0">
                <a:solidFill>
                  <a:schemeClr val="tx1"/>
                </a:solidFill>
              </a:endParaRPr>
            </a:p>
          </p:txBody>
        </p:sp>
        <p:sp>
          <p:nvSpPr>
            <p:cNvPr id="57" name="Oval 56"/>
            <p:cNvSpPr/>
            <p:nvPr/>
          </p:nvSpPr>
          <p:spPr>
            <a:xfrm>
              <a:off x="8802069" y="5437897"/>
              <a:ext cx="170559" cy="170559"/>
            </a:xfrm>
            <a:prstGeom prst="ellipse">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 rIns="0" bIns="0" rtlCol="0" anchor="ctr">
              <a:noAutofit/>
            </a:bodyPr>
            <a:lstStyle/>
            <a:p>
              <a:pPr algn="ctr"/>
              <a:r>
                <a:rPr lang="en-US" sz="900" dirty="0" smtClean="0">
                  <a:solidFill>
                    <a:schemeClr val="tx1"/>
                  </a:solidFill>
                </a:rPr>
                <a:t>16</a:t>
              </a:r>
              <a:endParaRPr lang="en-US" sz="900" dirty="0">
                <a:solidFill>
                  <a:schemeClr val="tx1"/>
                </a:solidFill>
              </a:endParaRPr>
            </a:p>
          </p:txBody>
        </p:sp>
        <p:sp>
          <p:nvSpPr>
            <p:cNvPr id="58" name="Oval 57"/>
            <p:cNvSpPr/>
            <p:nvPr/>
          </p:nvSpPr>
          <p:spPr>
            <a:xfrm>
              <a:off x="8400754" y="6462087"/>
              <a:ext cx="170559" cy="170559"/>
            </a:xfrm>
            <a:prstGeom prst="ellipse">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 rIns="0" bIns="0" rtlCol="0" anchor="ctr">
              <a:noAutofit/>
            </a:bodyPr>
            <a:lstStyle/>
            <a:p>
              <a:pPr algn="ctr"/>
              <a:r>
                <a:rPr lang="en-US" sz="900" dirty="0" smtClean="0">
                  <a:solidFill>
                    <a:schemeClr val="tx1"/>
                  </a:solidFill>
                </a:rPr>
                <a:t>17</a:t>
              </a:r>
              <a:endParaRPr lang="en-US" sz="900" dirty="0">
                <a:solidFill>
                  <a:schemeClr val="tx1"/>
                </a:solidFill>
              </a:endParaRPr>
            </a:p>
          </p:txBody>
        </p:sp>
        <p:sp>
          <p:nvSpPr>
            <p:cNvPr id="59" name="Oval 58"/>
            <p:cNvSpPr/>
            <p:nvPr/>
          </p:nvSpPr>
          <p:spPr>
            <a:xfrm>
              <a:off x="7420329" y="5902319"/>
              <a:ext cx="170559" cy="170559"/>
            </a:xfrm>
            <a:prstGeom prst="ellipse">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 rIns="0" bIns="0" rtlCol="0" anchor="ctr">
              <a:noAutofit/>
            </a:bodyPr>
            <a:lstStyle/>
            <a:p>
              <a:pPr algn="ctr"/>
              <a:r>
                <a:rPr lang="en-US" sz="900" dirty="0" smtClean="0">
                  <a:solidFill>
                    <a:schemeClr val="tx1"/>
                  </a:solidFill>
                </a:rPr>
                <a:t>18</a:t>
              </a:r>
              <a:endParaRPr lang="en-US" sz="900" dirty="0">
                <a:solidFill>
                  <a:schemeClr val="tx1"/>
                </a:solidFill>
              </a:endParaRPr>
            </a:p>
          </p:txBody>
        </p:sp>
        <p:sp>
          <p:nvSpPr>
            <p:cNvPr id="28" name="Freeform 27"/>
            <p:cNvSpPr/>
            <p:nvPr/>
          </p:nvSpPr>
          <p:spPr>
            <a:xfrm>
              <a:off x="7594772" y="5356652"/>
              <a:ext cx="1216003" cy="1103178"/>
            </a:xfrm>
            <a:custGeom>
              <a:avLst/>
              <a:gdLst>
                <a:gd name="connsiteX0" fmla="*/ 2209800 w 2217420"/>
                <a:gd name="connsiteY0" fmla="*/ 1531620 h 2011680"/>
                <a:gd name="connsiteX1" fmla="*/ 381000 w 2217420"/>
                <a:gd name="connsiteY1" fmla="*/ 1805940 h 2011680"/>
                <a:gd name="connsiteX2" fmla="*/ 411480 w 2217420"/>
                <a:gd name="connsiteY2" fmla="*/ 0 h 2011680"/>
                <a:gd name="connsiteX3" fmla="*/ 2217420 w 2217420"/>
                <a:gd name="connsiteY3" fmla="*/ 350520 h 2011680"/>
                <a:gd name="connsiteX4" fmla="*/ 1592580 w 2217420"/>
                <a:gd name="connsiteY4" fmla="*/ 2011680 h 2011680"/>
                <a:gd name="connsiteX5" fmla="*/ 0 w 2217420"/>
                <a:gd name="connsiteY5" fmla="*/ 114300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7420" h="2011680">
                  <a:moveTo>
                    <a:pt x="2209800" y="1531620"/>
                  </a:moveTo>
                  <a:lnTo>
                    <a:pt x="381000" y="1805940"/>
                  </a:lnTo>
                  <a:lnTo>
                    <a:pt x="411480" y="0"/>
                  </a:lnTo>
                  <a:lnTo>
                    <a:pt x="2217420" y="350520"/>
                  </a:lnTo>
                  <a:lnTo>
                    <a:pt x="1592580" y="2011680"/>
                  </a:lnTo>
                  <a:lnTo>
                    <a:pt x="0" y="114300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7598951" y="5268900"/>
              <a:ext cx="1274505" cy="1236896"/>
            </a:xfrm>
            <a:custGeom>
              <a:avLst/>
              <a:gdLst>
                <a:gd name="connsiteX0" fmla="*/ 2324100 w 2324100"/>
                <a:gd name="connsiteY0" fmla="*/ 906780 h 2255520"/>
                <a:gd name="connsiteX1" fmla="*/ 1158240 w 2324100"/>
                <a:gd name="connsiteY1" fmla="*/ 2255520 h 2255520"/>
                <a:gd name="connsiteX2" fmla="*/ 0 w 2324100"/>
                <a:gd name="connsiteY2" fmla="*/ 876300 h 2255520"/>
                <a:gd name="connsiteX3" fmla="*/ 1569720 w 2324100"/>
                <a:gd name="connsiteY3" fmla="*/ 0 h 2255520"/>
                <a:gd name="connsiteX4" fmla="*/ 2202180 w 2324100"/>
                <a:gd name="connsiteY4" fmla="*/ 1691640 h 2255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100" h="2255520">
                  <a:moveTo>
                    <a:pt x="2324100" y="906780"/>
                  </a:moveTo>
                  <a:lnTo>
                    <a:pt x="1158240" y="2255520"/>
                  </a:lnTo>
                  <a:lnTo>
                    <a:pt x="0" y="876300"/>
                  </a:lnTo>
                  <a:lnTo>
                    <a:pt x="1569720" y="0"/>
                  </a:lnTo>
                  <a:lnTo>
                    <a:pt x="2202180" y="1691640"/>
                  </a:ln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5" name="Freeform 24"/>
            <p:cNvSpPr/>
            <p:nvPr/>
          </p:nvSpPr>
          <p:spPr>
            <a:xfrm>
              <a:off x="7669989" y="5273078"/>
              <a:ext cx="1203467" cy="1086463"/>
            </a:xfrm>
            <a:custGeom>
              <a:avLst/>
              <a:gdLst>
                <a:gd name="connsiteX0" fmla="*/ 1920240 w 2331720"/>
                <a:gd name="connsiteY0" fmla="*/ 182880 h 2247900"/>
                <a:gd name="connsiteX1" fmla="*/ 1935480 w 2331720"/>
                <a:gd name="connsiteY1" fmla="*/ 1988820 h 2247900"/>
                <a:gd name="connsiteX2" fmla="*/ 137160 w 2331720"/>
                <a:gd name="connsiteY2" fmla="*/ 1684020 h 2247900"/>
                <a:gd name="connsiteX3" fmla="*/ 739140 w 2331720"/>
                <a:gd name="connsiteY3" fmla="*/ 7620 h 2247900"/>
                <a:gd name="connsiteX4" fmla="*/ 2331720 w 2331720"/>
                <a:gd name="connsiteY4" fmla="*/ 899160 h 2247900"/>
                <a:gd name="connsiteX5" fmla="*/ 1165860 w 2331720"/>
                <a:gd name="connsiteY5" fmla="*/ 2247900 h 2247900"/>
                <a:gd name="connsiteX6" fmla="*/ 0 w 2331720"/>
                <a:gd name="connsiteY6" fmla="*/ 906780 h 2247900"/>
                <a:gd name="connsiteX7" fmla="*/ 1562100 w 2331720"/>
                <a:gd name="connsiteY7" fmla="*/ 0 h 2247900"/>
                <a:gd name="connsiteX8" fmla="*/ 2209800 w 2331720"/>
                <a:gd name="connsiteY8" fmla="*/ 1714500 h 2247900"/>
                <a:gd name="connsiteX9" fmla="*/ 396240 w 2331720"/>
                <a:gd name="connsiteY9" fmla="*/ 1988820 h 2247900"/>
                <a:gd name="connsiteX10" fmla="*/ 403860 w 2331720"/>
                <a:gd name="connsiteY10" fmla="*/ 167640 h 2247900"/>
                <a:gd name="connsiteX11" fmla="*/ 2209800 w 2331720"/>
                <a:gd name="connsiteY11" fmla="*/ 518160 h 2247900"/>
                <a:gd name="connsiteX12" fmla="*/ 1584960 w 2331720"/>
                <a:gd name="connsiteY12" fmla="*/ 2186940 h 2247900"/>
                <a:gd name="connsiteX13" fmla="*/ 7620 w 2331720"/>
                <a:gd name="connsiteY13" fmla="*/ 1295400 h 2247900"/>
                <a:gd name="connsiteX0" fmla="*/ 1920240 w 2331720"/>
                <a:gd name="connsiteY0" fmla="*/ 182880 h 2247900"/>
                <a:gd name="connsiteX1" fmla="*/ 1935480 w 2331720"/>
                <a:gd name="connsiteY1" fmla="*/ 1988820 h 2247900"/>
                <a:gd name="connsiteX2" fmla="*/ 137160 w 2331720"/>
                <a:gd name="connsiteY2" fmla="*/ 1684020 h 2247900"/>
                <a:gd name="connsiteX3" fmla="*/ 739140 w 2331720"/>
                <a:gd name="connsiteY3" fmla="*/ 7620 h 2247900"/>
                <a:gd name="connsiteX4" fmla="*/ 2331720 w 2331720"/>
                <a:gd name="connsiteY4" fmla="*/ 899160 h 2247900"/>
                <a:gd name="connsiteX5" fmla="*/ 1165860 w 2331720"/>
                <a:gd name="connsiteY5" fmla="*/ 2247900 h 2247900"/>
                <a:gd name="connsiteX6" fmla="*/ 0 w 2331720"/>
                <a:gd name="connsiteY6" fmla="*/ 906780 h 2247900"/>
                <a:gd name="connsiteX7" fmla="*/ 1562100 w 2331720"/>
                <a:gd name="connsiteY7" fmla="*/ 0 h 2247900"/>
                <a:gd name="connsiteX8" fmla="*/ 2209800 w 2331720"/>
                <a:gd name="connsiteY8" fmla="*/ 1714500 h 2247900"/>
                <a:gd name="connsiteX9" fmla="*/ 396240 w 2331720"/>
                <a:gd name="connsiteY9" fmla="*/ 1988820 h 2247900"/>
                <a:gd name="connsiteX10" fmla="*/ 403860 w 2331720"/>
                <a:gd name="connsiteY10" fmla="*/ 167640 h 2247900"/>
                <a:gd name="connsiteX11" fmla="*/ 2209800 w 2331720"/>
                <a:gd name="connsiteY11" fmla="*/ 518160 h 2247900"/>
                <a:gd name="connsiteX12" fmla="*/ 1584960 w 2331720"/>
                <a:gd name="connsiteY12" fmla="*/ 2186940 h 2247900"/>
                <a:gd name="connsiteX0" fmla="*/ 1920240 w 2331720"/>
                <a:gd name="connsiteY0" fmla="*/ 182880 h 2247900"/>
                <a:gd name="connsiteX1" fmla="*/ 1935480 w 2331720"/>
                <a:gd name="connsiteY1" fmla="*/ 1988820 h 2247900"/>
                <a:gd name="connsiteX2" fmla="*/ 137160 w 2331720"/>
                <a:gd name="connsiteY2" fmla="*/ 1684020 h 2247900"/>
                <a:gd name="connsiteX3" fmla="*/ 739140 w 2331720"/>
                <a:gd name="connsiteY3" fmla="*/ 7620 h 2247900"/>
                <a:gd name="connsiteX4" fmla="*/ 2331720 w 2331720"/>
                <a:gd name="connsiteY4" fmla="*/ 899160 h 2247900"/>
                <a:gd name="connsiteX5" fmla="*/ 1165860 w 2331720"/>
                <a:gd name="connsiteY5" fmla="*/ 2247900 h 2247900"/>
                <a:gd name="connsiteX6" fmla="*/ 0 w 2331720"/>
                <a:gd name="connsiteY6" fmla="*/ 906780 h 2247900"/>
                <a:gd name="connsiteX7" fmla="*/ 1562100 w 2331720"/>
                <a:gd name="connsiteY7" fmla="*/ 0 h 2247900"/>
                <a:gd name="connsiteX8" fmla="*/ 2209800 w 2331720"/>
                <a:gd name="connsiteY8" fmla="*/ 1714500 h 2247900"/>
                <a:gd name="connsiteX9" fmla="*/ 396240 w 2331720"/>
                <a:gd name="connsiteY9" fmla="*/ 1988820 h 2247900"/>
                <a:gd name="connsiteX10" fmla="*/ 403860 w 2331720"/>
                <a:gd name="connsiteY10" fmla="*/ 167640 h 2247900"/>
                <a:gd name="connsiteX11" fmla="*/ 2209800 w 2331720"/>
                <a:gd name="connsiteY11" fmla="*/ 518160 h 2247900"/>
                <a:gd name="connsiteX0" fmla="*/ 1920240 w 2331720"/>
                <a:gd name="connsiteY0" fmla="*/ 182880 h 2247900"/>
                <a:gd name="connsiteX1" fmla="*/ 1935480 w 2331720"/>
                <a:gd name="connsiteY1" fmla="*/ 1988820 h 2247900"/>
                <a:gd name="connsiteX2" fmla="*/ 137160 w 2331720"/>
                <a:gd name="connsiteY2" fmla="*/ 1684020 h 2247900"/>
                <a:gd name="connsiteX3" fmla="*/ 739140 w 2331720"/>
                <a:gd name="connsiteY3" fmla="*/ 7620 h 2247900"/>
                <a:gd name="connsiteX4" fmla="*/ 2331720 w 2331720"/>
                <a:gd name="connsiteY4" fmla="*/ 899160 h 2247900"/>
                <a:gd name="connsiteX5" fmla="*/ 1165860 w 2331720"/>
                <a:gd name="connsiteY5" fmla="*/ 2247900 h 2247900"/>
                <a:gd name="connsiteX6" fmla="*/ 0 w 2331720"/>
                <a:gd name="connsiteY6" fmla="*/ 906780 h 2247900"/>
                <a:gd name="connsiteX7" fmla="*/ 1562100 w 2331720"/>
                <a:gd name="connsiteY7" fmla="*/ 0 h 2247900"/>
                <a:gd name="connsiteX8" fmla="*/ 2209800 w 2331720"/>
                <a:gd name="connsiteY8" fmla="*/ 1714500 h 2247900"/>
                <a:gd name="connsiteX9" fmla="*/ 396240 w 2331720"/>
                <a:gd name="connsiteY9" fmla="*/ 1988820 h 2247900"/>
                <a:gd name="connsiteX10" fmla="*/ 403860 w 2331720"/>
                <a:gd name="connsiteY10" fmla="*/ 167640 h 2247900"/>
                <a:gd name="connsiteX0" fmla="*/ 1920240 w 2331720"/>
                <a:gd name="connsiteY0" fmla="*/ 182880 h 2247900"/>
                <a:gd name="connsiteX1" fmla="*/ 1935480 w 2331720"/>
                <a:gd name="connsiteY1" fmla="*/ 1988820 h 2247900"/>
                <a:gd name="connsiteX2" fmla="*/ 137160 w 2331720"/>
                <a:gd name="connsiteY2" fmla="*/ 1684020 h 2247900"/>
                <a:gd name="connsiteX3" fmla="*/ 739140 w 2331720"/>
                <a:gd name="connsiteY3" fmla="*/ 7620 h 2247900"/>
                <a:gd name="connsiteX4" fmla="*/ 2331720 w 2331720"/>
                <a:gd name="connsiteY4" fmla="*/ 899160 h 2247900"/>
                <a:gd name="connsiteX5" fmla="*/ 1165860 w 2331720"/>
                <a:gd name="connsiteY5" fmla="*/ 2247900 h 2247900"/>
                <a:gd name="connsiteX6" fmla="*/ 0 w 2331720"/>
                <a:gd name="connsiteY6" fmla="*/ 906780 h 2247900"/>
                <a:gd name="connsiteX7" fmla="*/ 1562100 w 2331720"/>
                <a:gd name="connsiteY7" fmla="*/ 0 h 2247900"/>
                <a:gd name="connsiteX8" fmla="*/ 2209800 w 2331720"/>
                <a:gd name="connsiteY8" fmla="*/ 1714500 h 2247900"/>
                <a:gd name="connsiteX9" fmla="*/ 396240 w 2331720"/>
                <a:gd name="connsiteY9" fmla="*/ 1988820 h 2247900"/>
                <a:gd name="connsiteX0" fmla="*/ 1920240 w 2331720"/>
                <a:gd name="connsiteY0" fmla="*/ 182880 h 2247900"/>
                <a:gd name="connsiteX1" fmla="*/ 1935480 w 2331720"/>
                <a:gd name="connsiteY1" fmla="*/ 1988820 h 2247900"/>
                <a:gd name="connsiteX2" fmla="*/ 137160 w 2331720"/>
                <a:gd name="connsiteY2" fmla="*/ 1684020 h 2247900"/>
                <a:gd name="connsiteX3" fmla="*/ 739140 w 2331720"/>
                <a:gd name="connsiteY3" fmla="*/ 7620 h 2247900"/>
                <a:gd name="connsiteX4" fmla="*/ 2331720 w 2331720"/>
                <a:gd name="connsiteY4" fmla="*/ 899160 h 2247900"/>
                <a:gd name="connsiteX5" fmla="*/ 1165860 w 2331720"/>
                <a:gd name="connsiteY5" fmla="*/ 2247900 h 2247900"/>
                <a:gd name="connsiteX6" fmla="*/ 0 w 2331720"/>
                <a:gd name="connsiteY6" fmla="*/ 906780 h 2247900"/>
                <a:gd name="connsiteX7" fmla="*/ 1562100 w 2331720"/>
                <a:gd name="connsiteY7" fmla="*/ 0 h 2247900"/>
                <a:gd name="connsiteX8" fmla="*/ 2209800 w 2331720"/>
                <a:gd name="connsiteY8" fmla="*/ 1714500 h 2247900"/>
                <a:gd name="connsiteX0" fmla="*/ 1920240 w 2331720"/>
                <a:gd name="connsiteY0" fmla="*/ 182880 h 2247900"/>
                <a:gd name="connsiteX1" fmla="*/ 1935480 w 2331720"/>
                <a:gd name="connsiteY1" fmla="*/ 1988820 h 2247900"/>
                <a:gd name="connsiteX2" fmla="*/ 137160 w 2331720"/>
                <a:gd name="connsiteY2" fmla="*/ 1684020 h 2247900"/>
                <a:gd name="connsiteX3" fmla="*/ 739140 w 2331720"/>
                <a:gd name="connsiteY3" fmla="*/ 7620 h 2247900"/>
                <a:gd name="connsiteX4" fmla="*/ 2331720 w 2331720"/>
                <a:gd name="connsiteY4" fmla="*/ 899160 h 2247900"/>
                <a:gd name="connsiteX5" fmla="*/ 1165860 w 2331720"/>
                <a:gd name="connsiteY5" fmla="*/ 2247900 h 2247900"/>
                <a:gd name="connsiteX6" fmla="*/ 0 w 2331720"/>
                <a:gd name="connsiteY6" fmla="*/ 906780 h 2247900"/>
                <a:gd name="connsiteX7" fmla="*/ 1562100 w 2331720"/>
                <a:gd name="connsiteY7" fmla="*/ 0 h 2247900"/>
                <a:gd name="connsiteX0" fmla="*/ 1920240 w 2331720"/>
                <a:gd name="connsiteY0" fmla="*/ 175260 h 2240280"/>
                <a:gd name="connsiteX1" fmla="*/ 1935480 w 2331720"/>
                <a:gd name="connsiteY1" fmla="*/ 1981200 h 2240280"/>
                <a:gd name="connsiteX2" fmla="*/ 137160 w 2331720"/>
                <a:gd name="connsiteY2" fmla="*/ 1676400 h 2240280"/>
                <a:gd name="connsiteX3" fmla="*/ 739140 w 2331720"/>
                <a:gd name="connsiteY3" fmla="*/ 0 h 2240280"/>
                <a:gd name="connsiteX4" fmla="*/ 2331720 w 2331720"/>
                <a:gd name="connsiteY4" fmla="*/ 891540 h 2240280"/>
                <a:gd name="connsiteX5" fmla="*/ 1165860 w 2331720"/>
                <a:gd name="connsiteY5" fmla="*/ 2240280 h 2240280"/>
                <a:gd name="connsiteX6" fmla="*/ 0 w 2331720"/>
                <a:gd name="connsiteY6" fmla="*/ 899160 h 2240280"/>
                <a:gd name="connsiteX0" fmla="*/ 1783080 w 2194560"/>
                <a:gd name="connsiteY0" fmla="*/ 175260 h 2240280"/>
                <a:gd name="connsiteX1" fmla="*/ 1798320 w 2194560"/>
                <a:gd name="connsiteY1" fmla="*/ 1981200 h 2240280"/>
                <a:gd name="connsiteX2" fmla="*/ 0 w 2194560"/>
                <a:gd name="connsiteY2" fmla="*/ 1676400 h 2240280"/>
                <a:gd name="connsiteX3" fmla="*/ 601980 w 2194560"/>
                <a:gd name="connsiteY3" fmla="*/ 0 h 2240280"/>
                <a:gd name="connsiteX4" fmla="*/ 2194560 w 2194560"/>
                <a:gd name="connsiteY4" fmla="*/ 891540 h 2240280"/>
                <a:gd name="connsiteX5" fmla="*/ 1028700 w 2194560"/>
                <a:gd name="connsiteY5" fmla="*/ 2240280 h 2240280"/>
                <a:gd name="connsiteX0" fmla="*/ 1783080 w 2194560"/>
                <a:gd name="connsiteY0" fmla="*/ 175260 h 1981200"/>
                <a:gd name="connsiteX1" fmla="*/ 1798320 w 2194560"/>
                <a:gd name="connsiteY1" fmla="*/ 1981200 h 1981200"/>
                <a:gd name="connsiteX2" fmla="*/ 0 w 2194560"/>
                <a:gd name="connsiteY2" fmla="*/ 1676400 h 1981200"/>
                <a:gd name="connsiteX3" fmla="*/ 601980 w 2194560"/>
                <a:gd name="connsiteY3" fmla="*/ 0 h 1981200"/>
                <a:gd name="connsiteX4" fmla="*/ 2194560 w 2194560"/>
                <a:gd name="connsiteY4" fmla="*/ 89154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1981200">
                  <a:moveTo>
                    <a:pt x="1783080" y="175260"/>
                  </a:moveTo>
                  <a:lnTo>
                    <a:pt x="1798320" y="1981200"/>
                  </a:lnTo>
                  <a:lnTo>
                    <a:pt x="0" y="1676400"/>
                  </a:lnTo>
                  <a:lnTo>
                    <a:pt x="601980" y="0"/>
                  </a:lnTo>
                  <a:lnTo>
                    <a:pt x="2194560" y="89154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7678346" y="5210398"/>
              <a:ext cx="1199288" cy="1253611"/>
            </a:xfrm>
            <a:custGeom>
              <a:avLst/>
              <a:gdLst>
                <a:gd name="connsiteX0" fmla="*/ 1005840 w 2186940"/>
                <a:gd name="connsiteY0" fmla="*/ 0 h 2286000"/>
                <a:gd name="connsiteX1" fmla="*/ 2186940 w 2186940"/>
                <a:gd name="connsiteY1" fmla="*/ 1424940 h 2286000"/>
                <a:gd name="connsiteX2" fmla="*/ 617220 w 2186940"/>
                <a:gd name="connsiteY2" fmla="*/ 2286000 h 2286000"/>
                <a:gd name="connsiteX3" fmla="*/ 0 w 2186940"/>
                <a:gd name="connsiteY3" fmla="*/ 617220 h 2286000"/>
                <a:gd name="connsiteX4" fmla="*/ 1760220 w 2186940"/>
                <a:gd name="connsiteY4" fmla="*/ 28194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6940" h="2286000">
                  <a:moveTo>
                    <a:pt x="1005840" y="0"/>
                  </a:moveTo>
                  <a:lnTo>
                    <a:pt x="2186940" y="1424940"/>
                  </a:lnTo>
                  <a:lnTo>
                    <a:pt x="617220" y="2286000"/>
                  </a:lnTo>
                  <a:lnTo>
                    <a:pt x="0" y="617220"/>
                  </a:lnTo>
                  <a:lnTo>
                    <a:pt x="1760220" y="28194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501415" y="4949954"/>
            <a:ext cx="1310401" cy="1338828"/>
            <a:chOff x="1639099" y="4949954"/>
            <a:chExt cx="1310401" cy="1338828"/>
          </a:xfrm>
        </p:grpSpPr>
        <p:sp>
          <p:nvSpPr>
            <p:cNvPr id="61" name="TextBox 60"/>
            <p:cNvSpPr txBox="1"/>
            <p:nvPr/>
          </p:nvSpPr>
          <p:spPr>
            <a:xfrm>
              <a:off x="1943327" y="4949954"/>
              <a:ext cx="1006173" cy="1338828"/>
            </a:xfrm>
            <a:prstGeom prst="rect">
              <a:avLst/>
            </a:prstGeom>
            <a:noFill/>
          </p:spPr>
          <p:txBody>
            <a:bodyPr wrap="none" rtlCol="0">
              <a:spAutoFit/>
            </a:bodyPr>
            <a:lstStyle/>
            <a:p>
              <a:pPr>
                <a:lnSpc>
                  <a:spcPct val="150000"/>
                </a:lnSpc>
              </a:pPr>
              <a:r>
                <a:rPr lang="en-US" dirty="0" smtClean="0"/>
                <a:t>Oxygen</a:t>
              </a:r>
            </a:p>
            <a:p>
              <a:pPr>
                <a:lnSpc>
                  <a:spcPct val="150000"/>
                </a:lnSpc>
              </a:pPr>
              <a:r>
                <a:rPr lang="en-US" dirty="0" smtClean="0"/>
                <a:t>Nitrogen</a:t>
              </a:r>
            </a:p>
            <a:p>
              <a:pPr>
                <a:lnSpc>
                  <a:spcPct val="150000"/>
                </a:lnSpc>
              </a:pPr>
              <a:r>
                <a:rPr lang="en-US" dirty="0" smtClean="0"/>
                <a:t>Carbon</a:t>
              </a:r>
            </a:p>
          </p:txBody>
        </p:sp>
        <p:sp>
          <p:nvSpPr>
            <p:cNvPr id="62" name="Oval 61"/>
            <p:cNvSpPr/>
            <p:nvPr/>
          </p:nvSpPr>
          <p:spPr>
            <a:xfrm>
              <a:off x="1639099" y="5070113"/>
              <a:ext cx="303765" cy="303765"/>
            </a:xfrm>
            <a:prstGeom prst="ellipse">
              <a:avLst/>
            </a:prstGeom>
            <a:gradFill flip="none" rotWithShape="1">
              <a:gsLst>
                <a:gs pos="0">
                  <a:srgbClr val="FFEAEA"/>
                </a:gs>
                <a:gs pos="35000">
                  <a:srgbClr val="FF1010"/>
                </a:gs>
                <a:gs pos="100000">
                  <a:srgbClr val="52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39099" y="5476813"/>
              <a:ext cx="303765" cy="303765"/>
            </a:xfrm>
            <a:prstGeom prst="ellipse">
              <a:avLst/>
            </a:prstGeom>
            <a:gradFill flip="none" rotWithShape="1">
              <a:gsLst>
                <a:gs pos="0">
                  <a:srgbClr val="F6FFFF"/>
                </a:gs>
                <a:gs pos="30000">
                  <a:srgbClr val="3152FD"/>
                </a:gs>
                <a:gs pos="100000">
                  <a:srgbClr val="00012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639099" y="5883513"/>
              <a:ext cx="303765" cy="303765"/>
            </a:xfrm>
            <a:prstGeom prst="ellipse">
              <a:avLst/>
            </a:prstGeom>
            <a:gradFill flip="none" rotWithShape="1">
              <a:gsLst>
                <a:gs pos="0">
                  <a:schemeClr val="bg1"/>
                </a:gs>
                <a:gs pos="31000">
                  <a:srgbClr val="BCBCBC"/>
                </a:gs>
                <a:gs pos="100000">
                  <a:srgbClr val="58585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2211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142875"/>
            <a:ext cx="9137469" cy="921650"/>
          </a:xfrm>
        </p:spPr>
        <p:txBody>
          <a:bodyPr/>
          <a:lstStyle/>
          <a:p>
            <a:r>
              <a:rPr lang="en-US" dirty="0" smtClean="0"/>
              <a:t>The </a:t>
            </a:r>
            <a:r>
              <a:rPr lang="en-US" i="1" dirty="0" smtClean="0">
                <a:sym typeface="Symbol" panose="05050102010706020507" pitchFamily="18" charset="2"/>
              </a:rPr>
              <a:t></a:t>
            </a:r>
            <a:r>
              <a:rPr lang="en-US" dirty="0" smtClean="0">
                <a:sym typeface="Symbol" panose="05050102010706020507" pitchFamily="18" charset="2"/>
              </a:rPr>
              <a:t> sheet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1362" y="1628775"/>
            <a:ext cx="2373788" cy="16097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1362" y="3395663"/>
            <a:ext cx="2373788" cy="160972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0212" y="3395663"/>
            <a:ext cx="2373788" cy="160972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0212" y="1571624"/>
            <a:ext cx="2373788" cy="160972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62" y="1609725"/>
            <a:ext cx="2373788" cy="160972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662" y="3395663"/>
            <a:ext cx="2373788" cy="1609725"/>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12512" y="1571625"/>
            <a:ext cx="2373788" cy="1609725"/>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12512" y="3395663"/>
            <a:ext cx="2373788" cy="1609725"/>
          </a:xfrm>
          <a:prstGeom prst="rect">
            <a:avLst/>
          </a:prstGeom>
        </p:spPr>
      </p:pic>
      <p:sp>
        <p:nvSpPr>
          <p:cNvPr id="13" name="Arc 12"/>
          <p:cNvSpPr/>
          <p:nvPr/>
        </p:nvSpPr>
        <p:spPr>
          <a:xfrm>
            <a:off x="951482" y="3219450"/>
            <a:ext cx="459131" cy="459131"/>
          </a:xfrm>
          <a:prstGeom prst="arc">
            <a:avLst>
              <a:gd name="adj1" fmla="val 16200000"/>
              <a:gd name="adj2" fmla="val 4000942"/>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a:off x="3129783" y="3219450"/>
            <a:ext cx="459131" cy="459131"/>
          </a:xfrm>
          <a:prstGeom prst="arc">
            <a:avLst>
              <a:gd name="adj1" fmla="val 16200000"/>
              <a:gd name="adj2" fmla="val 4000942"/>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a:off x="5445474" y="3219450"/>
            <a:ext cx="459131" cy="459131"/>
          </a:xfrm>
          <a:prstGeom prst="arc">
            <a:avLst>
              <a:gd name="adj1" fmla="val 16200000"/>
              <a:gd name="adj2" fmla="val 4000942"/>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p:cNvSpPr/>
          <p:nvPr/>
        </p:nvSpPr>
        <p:spPr>
          <a:xfrm>
            <a:off x="7529386" y="3219450"/>
            <a:ext cx="459131" cy="459131"/>
          </a:xfrm>
          <a:prstGeom prst="arc">
            <a:avLst>
              <a:gd name="adj1" fmla="val 16200000"/>
              <a:gd name="adj2" fmla="val 4000942"/>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2344165" y="1177856"/>
            <a:ext cx="4401718" cy="461665"/>
          </a:xfrm>
          <a:prstGeom prst="rect">
            <a:avLst/>
          </a:prstGeom>
          <a:noFill/>
        </p:spPr>
        <p:txBody>
          <a:bodyPr wrap="none" rtlCol="0">
            <a:spAutoFit/>
          </a:bodyPr>
          <a:lstStyle/>
          <a:p>
            <a:r>
              <a:rPr lang="en-US" sz="2400" dirty="0" smtClean="0"/>
              <a:t>Evenly spaced, interacting strands</a:t>
            </a:r>
            <a:endParaRPr lang="en-US" sz="2400" dirty="0"/>
          </a:p>
        </p:txBody>
      </p:sp>
      <p:sp>
        <p:nvSpPr>
          <p:cNvPr id="3" name="TextBox 2"/>
          <p:cNvSpPr txBox="1"/>
          <p:nvPr/>
        </p:nvSpPr>
        <p:spPr>
          <a:xfrm>
            <a:off x="6320977" y="5281526"/>
            <a:ext cx="2483892" cy="1200329"/>
          </a:xfrm>
          <a:prstGeom prst="rect">
            <a:avLst/>
          </a:prstGeom>
          <a:noFill/>
        </p:spPr>
        <p:txBody>
          <a:bodyPr wrap="square" rtlCol="0">
            <a:spAutoFit/>
          </a:bodyPr>
          <a:lstStyle/>
          <a:p>
            <a:pPr algn="ctr"/>
            <a:r>
              <a:rPr lang="en-US" sz="2400" dirty="0" smtClean="0"/>
              <a:t>Can be made of any number of strands &gt;2</a:t>
            </a:r>
            <a:endParaRPr lang="en-US" sz="2400" dirty="0"/>
          </a:p>
        </p:txBody>
      </p:sp>
      <p:grpSp>
        <p:nvGrpSpPr>
          <p:cNvPr id="34" name="Group 33"/>
          <p:cNvGrpSpPr/>
          <p:nvPr/>
        </p:nvGrpSpPr>
        <p:grpSpPr>
          <a:xfrm>
            <a:off x="501415" y="4949954"/>
            <a:ext cx="1310401" cy="1754326"/>
            <a:chOff x="1639099" y="4949954"/>
            <a:chExt cx="1310401" cy="1754326"/>
          </a:xfrm>
        </p:grpSpPr>
        <p:sp>
          <p:nvSpPr>
            <p:cNvPr id="19" name="TextBox 18"/>
            <p:cNvSpPr txBox="1"/>
            <p:nvPr/>
          </p:nvSpPr>
          <p:spPr>
            <a:xfrm>
              <a:off x="1943327" y="4949954"/>
              <a:ext cx="1006173" cy="1754326"/>
            </a:xfrm>
            <a:prstGeom prst="rect">
              <a:avLst/>
            </a:prstGeom>
            <a:noFill/>
          </p:spPr>
          <p:txBody>
            <a:bodyPr wrap="none" rtlCol="0">
              <a:spAutoFit/>
            </a:bodyPr>
            <a:lstStyle/>
            <a:p>
              <a:pPr>
                <a:lnSpc>
                  <a:spcPct val="150000"/>
                </a:lnSpc>
              </a:pPr>
              <a:r>
                <a:rPr lang="en-US" dirty="0" smtClean="0"/>
                <a:t>Oxygen</a:t>
              </a:r>
            </a:p>
            <a:p>
              <a:pPr>
                <a:lnSpc>
                  <a:spcPct val="150000"/>
                </a:lnSpc>
              </a:pPr>
              <a:r>
                <a:rPr lang="en-US" dirty="0" smtClean="0"/>
                <a:t>Nitrogen</a:t>
              </a:r>
            </a:p>
            <a:p>
              <a:pPr>
                <a:lnSpc>
                  <a:spcPct val="150000"/>
                </a:lnSpc>
              </a:pPr>
              <a:r>
                <a:rPr lang="en-US" dirty="0" smtClean="0"/>
                <a:t>Carbon</a:t>
              </a:r>
            </a:p>
            <a:p>
              <a:pPr>
                <a:lnSpc>
                  <a:spcPct val="150000"/>
                </a:lnSpc>
              </a:pPr>
              <a:r>
                <a:rPr lang="en-US" dirty="0" smtClean="0"/>
                <a:t>Sulfur</a:t>
              </a:r>
              <a:endParaRPr lang="en-US" dirty="0"/>
            </a:p>
          </p:txBody>
        </p:sp>
        <p:sp>
          <p:nvSpPr>
            <p:cNvPr id="20" name="Oval 19"/>
            <p:cNvSpPr/>
            <p:nvPr/>
          </p:nvSpPr>
          <p:spPr>
            <a:xfrm>
              <a:off x="1639099" y="5070113"/>
              <a:ext cx="303765" cy="303765"/>
            </a:xfrm>
            <a:prstGeom prst="ellipse">
              <a:avLst/>
            </a:prstGeom>
            <a:gradFill flip="none" rotWithShape="1">
              <a:gsLst>
                <a:gs pos="0">
                  <a:srgbClr val="FFEAEA"/>
                </a:gs>
                <a:gs pos="35000">
                  <a:srgbClr val="FF1010"/>
                </a:gs>
                <a:gs pos="100000">
                  <a:srgbClr val="52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639099" y="5476813"/>
              <a:ext cx="303765" cy="303765"/>
            </a:xfrm>
            <a:prstGeom prst="ellipse">
              <a:avLst/>
            </a:prstGeom>
            <a:gradFill flip="none" rotWithShape="1">
              <a:gsLst>
                <a:gs pos="0">
                  <a:srgbClr val="F6FFFF"/>
                </a:gs>
                <a:gs pos="30000">
                  <a:srgbClr val="3152FD"/>
                </a:gs>
                <a:gs pos="100000">
                  <a:srgbClr val="00012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639099" y="5883513"/>
              <a:ext cx="303765" cy="303765"/>
            </a:xfrm>
            <a:prstGeom prst="ellipse">
              <a:avLst/>
            </a:prstGeom>
            <a:gradFill flip="none" rotWithShape="1">
              <a:gsLst>
                <a:gs pos="0">
                  <a:schemeClr val="bg1"/>
                </a:gs>
                <a:gs pos="31000">
                  <a:srgbClr val="BCBCBC"/>
                </a:gs>
                <a:gs pos="100000">
                  <a:srgbClr val="58585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639099" y="6290213"/>
              <a:ext cx="303765" cy="303765"/>
            </a:xfrm>
            <a:prstGeom prst="ellipse">
              <a:avLst/>
            </a:prstGeom>
            <a:gradFill flip="none" rotWithShape="1">
              <a:gsLst>
                <a:gs pos="0">
                  <a:srgbClr val="FFFFB7"/>
                </a:gs>
                <a:gs pos="31000">
                  <a:srgbClr val="C5A936"/>
                </a:gs>
                <a:gs pos="100000">
                  <a:srgbClr val="62531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59974" y="1343921"/>
            <a:ext cx="1091068" cy="369332"/>
          </a:xfrm>
          <a:prstGeom prst="rect">
            <a:avLst/>
          </a:prstGeom>
          <a:noFill/>
        </p:spPr>
        <p:txBody>
          <a:bodyPr wrap="none" rtlCol="0">
            <a:spAutoFit/>
          </a:bodyPr>
          <a:lstStyle/>
          <a:p>
            <a:r>
              <a:rPr lang="en-US" i="1" dirty="0" smtClean="0">
                <a:sym typeface="Symbol"/>
              </a:rPr>
              <a:t></a:t>
            </a:r>
            <a:r>
              <a:rPr lang="en-US" dirty="0" smtClean="0"/>
              <a:t> strands </a:t>
            </a:r>
            <a:endParaRPr lang="en-US" dirty="0"/>
          </a:p>
        </p:txBody>
      </p:sp>
      <p:sp>
        <p:nvSpPr>
          <p:cNvPr id="24" name="Freeform 23"/>
          <p:cNvSpPr/>
          <p:nvPr/>
        </p:nvSpPr>
        <p:spPr>
          <a:xfrm>
            <a:off x="204644" y="1651379"/>
            <a:ext cx="172943" cy="477672"/>
          </a:xfrm>
          <a:custGeom>
            <a:avLst/>
            <a:gdLst>
              <a:gd name="connsiteX0" fmla="*/ 0 w 245660"/>
              <a:gd name="connsiteY0" fmla="*/ 0 h 477672"/>
              <a:gd name="connsiteX1" fmla="*/ 0 w 245660"/>
              <a:gd name="connsiteY1" fmla="*/ 327546 h 477672"/>
              <a:gd name="connsiteX2" fmla="*/ 245660 w 245660"/>
              <a:gd name="connsiteY2" fmla="*/ 477672 h 477672"/>
              <a:gd name="connsiteX0" fmla="*/ 18197 w 263857"/>
              <a:gd name="connsiteY0" fmla="*/ 0 h 477672"/>
              <a:gd name="connsiteX1" fmla="*/ 18197 w 263857"/>
              <a:gd name="connsiteY1" fmla="*/ 327546 h 477672"/>
              <a:gd name="connsiteX2" fmla="*/ 263857 w 263857"/>
              <a:gd name="connsiteY2" fmla="*/ 477672 h 477672"/>
              <a:gd name="connsiteX0" fmla="*/ 101 w 245761"/>
              <a:gd name="connsiteY0" fmla="*/ 0 h 477672"/>
              <a:gd name="connsiteX1" fmla="*/ 101 w 245761"/>
              <a:gd name="connsiteY1" fmla="*/ 327546 h 477672"/>
              <a:gd name="connsiteX2" fmla="*/ 245761 w 245761"/>
              <a:gd name="connsiteY2" fmla="*/ 477672 h 477672"/>
            </a:gdLst>
            <a:ahLst/>
            <a:cxnLst>
              <a:cxn ang="0">
                <a:pos x="connsiteX0" y="connsiteY0"/>
              </a:cxn>
              <a:cxn ang="0">
                <a:pos x="connsiteX1" y="connsiteY1"/>
              </a:cxn>
              <a:cxn ang="0">
                <a:pos x="connsiteX2" y="connsiteY2"/>
              </a:cxn>
            </a:cxnLst>
            <a:rect l="l" t="t" r="r" b="b"/>
            <a:pathLst>
              <a:path w="245761" h="477672">
                <a:moveTo>
                  <a:pt x="101" y="0"/>
                </a:moveTo>
                <a:cubicBezTo>
                  <a:pt x="101" y="109182"/>
                  <a:pt x="4912" y="235055"/>
                  <a:pt x="101" y="327546"/>
                </a:cubicBezTo>
                <a:cubicBezTo>
                  <a:pt x="-4710" y="420037"/>
                  <a:pt x="163874" y="427630"/>
                  <a:pt x="245761" y="477672"/>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200548" y="1682198"/>
            <a:ext cx="179312" cy="632218"/>
          </a:xfrm>
          <a:custGeom>
            <a:avLst/>
            <a:gdLst>
              <a:gd name="connsiteX0" fmla="*/ 0 w 245660"/>
              <a:gd name="connsiteY0" fmla="*/ 0 h 477672"/>
              <a:gd name="connsiteX1" fmla="*/ 0 w 245660"/>
              <a:gd name="connsiteY1" fmla="*/ 327546 h 477672"/>
              <a:gd name="connsiteX2" fmla="*/ 245660 w 245660"/>
              <a:gd name="connsiteY2" fmla="*/ 477672 h 477672"/>
              <a:gd name="connsiteX0" fmla="*/ 18197 w 263857"/>
              <a:gd name="connsiteY0" fmla="*/ 0 h 477672"/>
              <a:gd name="connsiteX1" fmla="*/ 18197 w 263857"/>
              <a:gd name="connsiteY1" fmla="*/ 327546 h 477672"/>
              <a:gd name="connsiteX2" fmla="*/ 263857 w 263857"/>
              <a:gd name="connsiteY2" fmla="*/ 477672 h 477672"/>
              <a:gd name="connsiteX0" fmla="*/ 12427 w 267238"/>
              <a:gd name="connsiteY0" fmla="*/ 0 h 632218"/>
              <a:gd name="connsiteX1" fmla="*/ 21578 w 267238"/>
              <a:gd name="connsiteY1" fmla="*/ 482092 h 632218"/>
              <a:gd name="connsiteX2" fmla="*/ 267238 w 267238"/>
              <a:gd name="connsiteY2" fmla="*/ 632218 h 632218"/>
              <a:gd name="connsiteX0" fmla="*/ 12428 w 267239"/>
              <a:gd name="connsiteY0" fmla="*/ 0 h 632218"/>
              <a:gd name="connsiteX1" fmla="*/ 21578 w 267239"/>
              <a:gd name="connsiteY1" fmla="*/ 443456 h 632218"/>
              <a:gd name="connsiteX2" fmla="*/ 267239 w 267239"/>
              <a:gd name="connsiteY2" fmla="*/ 632218 h 632218"/>
              <a:gd name="connsiteX0" fmla="*/ -1 w 254810"/>
              <a:gd name="connsiteY0" fmla="*/ 0 h 632218"/>
              <a:gd name="connsiteX1" fmla="*/ 9149 w 254810"/>
              <a:gd name="connsiteY1" fmla="*/ 443456 h 632218"/>
              <a:gd name="connsiteX2" fmla="*/ 254810 w 254810"/>
              <a:gd name="connsiteY2" fmla="*/ 632218 h 632218"/>
              <a:gd name="connsiteX0" fmla="*/ 0 w 254811"/>
              <a:gd name="connsiteY0" fmla="*/ 0 h 632218"/>
              <a:gd name="connsiteX1" fmla="*/ 9150 w 254811"/>
              <a:gd name="connsiteY1" fmla="*/ 411258 h 632218"/>
              <a:gd name="connsiteX2" fmla="*/ 254811 w 254811"/>
              <a:gd name="connsiteY2" fmla="*/ 632218 h 632218"/>
            </a:gdLst>
            <a:ahLst/>
            <a:cxnLst>
              <a:cxn ang="0">
                <a:pos x="connsiteX0" y="connsiteY0"/>
              </a:cxn>
              <a:cxn ang="0">
                <a:pos x="connsiteX1" y="connsiteY1"/>
              </a:cxn>
              <a:cxn ang="0">
                <a:pos x="connsiteX2" y="connsiteY2"/>
              </a:cxn>
            </a:cxnLst>
            <a:rect l="l" t="t" r="r" b="b"/>
            <a:pathLst>
              <a:path w="254811" h="632218">
                <a:moveTo>
                  <a:pt x="0" y="0"/>
                </a:moveTo>
                <a:cubicBezTo>
                  <a:pt x="0" y="109182"/>
                  <a:pt x="12438" y="293009"/>
                  <a:pt x="9150" y="411258"/>
                </a:cubicBezTo>
                <a:cubicBezTo>
                  <a:pt x="5862" y="529507"/>
                  <a:pt x="172924" y="582176"/>
                  <a:pt x="254811" y="632218"/>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199807" y="1674379"/>
            <a:ext cx="182329" cy="825402"/>
          </a:xfrm>
          <a:custGeom>
            <a:avLst/>
            <a:gdLst>
              <a:gd name="connsiteX0" fmla="*/ 0 w 245660"/>
              <a:gd name="connsiteY0" fmla="*/ 0 h 477672"/>
              <a:gd name="connsiteX1" fmla="*/ 0 w 245660"/>
              <a:gd name="connsiteY1" fmla="*/ 327546 h 477672"/>
              <a:gd name="connsiteX2" fmla="*/ 245660 w 245660"/>
              <a:gd name="connsiteY2" fmla="*/ 477672 h 477672"/>
              <a:gd name="connsiteX0" fmla="*/ 18197 w 263857"/>
              <a:gd name="connsiteY0" fmla="*/ 0 h 477672"/>
              <a:gd name="connsiteX1" fmla="*/ 18197 w 263857"/>
              <a:gd name="connsiteY1" fmla="*/ 327546 h 477672"/>
              <a:gd name="connsiteX2" fmla="*/ 263857 w 263857"/>
              <a:gd name="connsiteY2" fmla="*/ 477672 h 477672"/>
              <a:gd name="connsiteX0" fmla="*/ 18197 w 263857"/>
              <a:gd name="connsiteY0" fmla="*/ 0 h 825402"/>
              <a:gd name="connsiteX1" fmla="*/ 18197 w 263857"/>
              <a:gd name="connsiteY1" fmla="*/ 675276 h 825402"/>
              <a:gd name="connsiteX2" fmla="*/ 263857 w 263857"/>
              <a:gd name="connsiteY2" fmla="*/ 825402 h 825402"/>
              <a:gd name="connsiteX0" fmla="*/ 778 w 246438"/>
              <a:gd name="connsiteY0" fmla="*/ 0 h 825402"/>
              <a:gd name="connsiteX1" fmla="*/ 778 w 246438"/>
              <a:gd name="connsiteY1" fmla="*/ 675276 h 825402"/>
              <a:gd name="connsiteX2" fmla="*/ 246438 w 246438"/>
              <a:gd name="connsiteY2" fmla="*/ 825402 h 825402"/>
              <a:gd name="connsiteX0" fmla="*/ 9893 w 255553"/>
              <a:gd name="connsiteY0" fmla="*/ 0 h 825402"/>
              <a:gd name="connsiteX1" fmla="*/ 742 w 255553"/>
              <a:gd name="connsiteY1" fmla="*/ 585124 h 825402"/>
              <a:gd name="connsiteX2" fmla="*/ 255553 w 255553"/>
              <a:gd name="connsiteY2" fmla="*/ 825402 h 825402"/>
              <a:gd name="connsiteX0" fmla="*/ 13440 w 259100"/>
              <a:gd name="connsiteY0" fmla="*/ 0 h 825402"/>
              <a:gd name="connsiteX1" fmla="*/ 4289 w 259100"/>
              <a:gd name="connsiteY1" fmla="*/ 585124 h 825402"/>
              <a:gd name="connsiteX2" fmla="*/ 259100 w 259100"/>
              <a:gd name="connsiteY2" fmla="*/ 825402 h 825402"/>
            </a:gdLst>
            <a:ahLst/>
            <a:cxnLst>
              <a:cxn ang="0">
                <a:pos x="connsiteX0" y="connsiteY0"/>
              </a:cxn>
              <a:cxn ang="0">
                <a:pos x="connsiteX1" y="connsiteY1"/>
              </a:cxn>
              <a:cxn ang="0">
                <a:pos x="connsiteX2" y="connsiteY2"/>
              </a:cxn>
            </a:cxnLst>
            <a:rect l="l" t="t" r="r" b="b"/>
            <a:pathLst>
              <a:path w="259100" h="825402">
                <a:moveTo>
                  <a:pt x="13440" y="0"/>
                </a:moveTo>
                <a:cubicBezTo>
                  <a:pt x="13440" y="109182"/>
                  <a:pt x="-9201" y="441118"/>
                  <a:pt x="4289" y="585124"/>
                </a:cubicBezTo>
                <a:cubicBezTo>
                  <a:pt x="17779" y="729130"/>
                  <a:pt x="177213" y="775360"/>
                  <a:pt x="259100" y="825402"/>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Brace 26"/>
          <p:cNvSpPr/>
          <p:nvPr/>
        </p:nvSpPr>
        <p:spPr>
          <a:xfrm>
            <a:off x="2150775" y="1931831"/>
            <a:ext cx="135228" cy="830687"/>
          </a:xfrm>
          <a:prstGeom prst="rightBrace">
            <a:avLst>
              <a:gd name="adj1" fmla="val 73295"/>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2273120" y="2350392"/>
            <a:ext cx="88721" cy="540913"/>
          </a:xfrm>
          <a:custGeom>
            <a:avLst/>
            <a:gdLst>
              <a:gd name="connsiteX0" fmla="*/ 0 w 96592"/>
              <a:gd name="connsiteY0" fmla="*/ 0 h 695460"/>
              <a:gd name="connsiteX1" fmla="*/ 96592 w 96592"/>
              <a:gd name="connsiteY1" fmla="*/ 6440 h 695460"/>
              <a:gd name="connsiteX2" fmla="*/ 83713 w 96592"/>
              <a:gd name="connsiteY2" fmla="*/ 695460 h 695460"/>
              <a:gd name="connsiteX0" fmla="*/ 0 w 83713"/>
              <a:gd name="connsiteY0" fmla="*/ 0 h 695460"/>
              <a:gd name="connsiteX1" fmla="*/ 83713 w 83713"/>
              <a:gd name="connsiteY1" fmla="*/ 695460 h 695460"/>
              <a:gd name="connsiteX0" fmla="*/ 0 w 83713"/>
              <a:gd name="connsiteY0" fmla="*/ 0 h 695460"/>
              <a:gd name="connsiteX1" fmla="*/ 83713 w 83713"/>
              <a:gd name="connsiteY1" fmla="*/ 695460 h 695460"/>
              <a:gd name="connsiteX0" fmla="*/ 0 w 88721"/>
              <a:gd name="connsiteY0" fmla="*/ 0 h 695460"/>
              <a:gd name="connsiteX1" fmla="*/ 83713 w 88721"/>
              <a:gd name="connsiteY1" fmla="*/ 695460 h 695460"/>
              <a:gd name="connsiteX0" fmla="*/ 0 w 88721"/>
              <a:gd name="connsiteY0" fmla="*/ 0 h 540913"/>
              <a:gd name="connsiteX1" fmla="*/ 83713 w 88721"/>
              <a:gd name="connsiteY1" fmla="*/ 540913 h 540913"/>
            </a:gdLst>
            <a:ahLst/>
            <a:cxnLst>
              <a:cxn ang="0">
                <a:pos x="connsiteX0" y="connsiteY0"/>
              </a:cxn>
              <a:cxn ang="0">
                <a:pos x="connsiteX1" y="connsiteY1"/>
              </a:cxn>
            </a:cxnLst>
            <a:rect l="l" t="t" r="r" b="b"/>
            <a:pathLst>
              <a:path w="88721" h="540913">
                <a:moveTo>
                  <a:pt x="0" y="0"/>
                </a:moveTo>
                <a:cubicBezTo>
                  <a:pt x="111616" y="1"/>
                  <a:pt x="88006" y="309093"/>
                  <a:pt x="83713" y="5409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176402" y="2842163"/>
            <a:ext cx="935256" cy="369332"/>
          </a:xfrm>
          <a:prstGeom prst="rect">
            <a:avLst/>
          </a:prstGeom>
          <a:noFill/>
        </p:spPr>
        <p:txBody>
          <a:bodyPr wrap="none" rtlCol="0">
            <a:spAutoFit/>
          </a:bodyPr>
          <a:lstStyle/>
          <a:p>
            <a:r>
              <a:rPr lang="en-US" i="1" dirty="0" smtClean="0">
                <a:sym typeface="Symbol"/>
              </a:rPr>
              <a:t></a:t>
            </a:r>
            <a:r>
              <a:rPr lang="en-US" dirty="0" smtClean="0"/>
              <a:t> sheet </a:t>
            </a:r>
            <a:endParaRPr lang="en-US" dirty="0"/>
          </a:p>
        </p:txBody>
      </p:sp>
      <p:pic>
        <p:nvPicPr>
          <p:cNvPr id="30" name="Picture 29"/>
          <p:cNvPicPr>
            <a:picLocks noChangeAspect="1"/>
          </p:cNvPicPr>
          <p:nvPr/>
        </p:nvPicPr>
        <p:blipFill>
          <a:blip r:embed="rId10"/>
          <a:stretch>
            <a:fillRect/>
          </a:stretch>
        </p:blipFill>
        <p:spPr>
          <a:xfrm>
            <a:off x="3220866" y="5070113"/>
            <a:ext cx="2640991" cy="1718963"/>
          </a:xfrm>
          <a:prstGeom prst="rect">
            <a:avLst/>
          </a:prstGeom>
        </p:spPr>
      </p:pic>
    </p:spTree>
    <p:extLst>
      <p:ext uri="{BB962C8B-B14F-4D97-AF65-F5344CB8AC3E}">
        <p14:creationId xmlns:p14="http://schemas.microsoft.com/office/powerpoint/2010/main" val="4029531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56313" y="1064639"/>
            <a:ext cx="4023360" cy="54743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t>Parallel</a:t>
            </a:r>
          </a:p>
        </p:txBody>
      </p:sp>
      <p:sp>
        <p:nvSpPr>
          <p:cNvPr id="15" name="Content Placeholder 5"/>
          <p:cNvSpPr txBox="1">
            <a:spLocks/>
          </p:cNvSpPr>
          <p:nvPr/>
        </p:nvSpPr>
        <p:spPr>
          <a:xfrm>
            <a:off x="4888022" y="1064639"/>
            <a:ext cx="4023360" cy="54743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t>Anti-Parallel	</a:t>
            </a:r>
          </a:p>
        </p:txBody>
      </p:sp>
      <p:sp>
        <p:nvSpPr>
          <p:cNvPr id="16" name="Rectangle 2"/>
          <p:cNvSpPr txBox="1">
            <a:spLocks noChangeArrowheads="1"/>
          </p:cNvSpPr>
          <p:nvPr/>
        </p:nvSpPr>
        <p:spPr>
          <a:xfrm>
            <a:off x="685800" y="-228600"/>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mtClean="0"/>
              <a:t>Parallel and Antiparallel </a:t>
            </a:r>
            <a:r>
              <a:rPr lang="en-US" altLang="en-US" i="1" smtClean="0">
                <a:latin typeface="Symbol" pitchFamily="18" charset="2"/>
              </a:rPr>
              <a:t>b</a:t>
            </a:r>
            <a:r>
              <a:rPr lang="en-US" altLang="en-US" smtClean="0">
                <a:latin typeface="Symbol" pitchFamily="18" charset="2"/>
              </a:rPr>
              <a:t> </a:t>
            </a:r>
            <a:r>
              <a:rPr lang="en-US" altLang="en-US" smtClean="0"/>
              <a:t>Sheets</a:t>
            </a:r>
            <a:endParaRPr lang="en-US" altLang="en-US" dirty="0" smtClean="0"/>
          </a:p>
        </p:txBody>
      </p:sp>
      <p:sp>
        <p:nvSpPr>
          <p:cNvPr id="17" name="Rectangle 3"/>
          <p:cNvSpPr txBox="1">
            <a:spLocks noChangeArrowheads="1"/>
          </p:cNvSpPr>
          <p:nvPr/>
        </p:nvSpPr>
        <p:spPr>
          <a:xfrm>
            <a:off x="4689445" y="5260680"/>
            <a:ext cx="4420515" cy="144954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5000"/>
              </a:lnSpc>
              <a:spcBef>
                <a:spcPct val="25000"/>
              </a:spcBef>
              <a:buNone/>
              <a:defRPr/>
            </a:pPr>
            <a:r>
              <a:rPr lang="en-US" sz="2800" dirty="0" smtClean="0">
                <a:ea typeface="ＭＳ Ｐゴシック" charset="-128"/>
              </a:rPr>
              <a:t>N- and C- termini on opposite sides</a:t>
            </a:r>
          </a:p>
          <a:p>
            <a:pPr marL="0" indent="0" algn="ctr">
              <a:lnSpc>
                <a:spcPct val="95000"/>
              </a:lnSpc>
              <a:spcBef>
                <a:spcPct val="25000"/>
              </a:spcBef>
              <a:buNone/>
              <a:defRPr/>
            </a:pPr>
            <a:r>
              <a:rPr lang="en-US" sz="2800" dirty="0" smtClean="0">
                <a:ea typeface="ＭＳ Ｐゴシック" charset="-128"/>
              </a:rPr>
              <a:t>Stronger interaction (straight)</a:t>
            </a:r>
          </a:p>
        </p:txBody>
      </p:sp>
      <p:sp>
        <p:nvSpPr>
          <p:cNvPr id="8" name="Rectangle 7"/>
          <p:cNvSpPr/>
          <p:nvPr/>
        </p:nvSpPr>
        <p:spPr>
          <a:xfrm>
            <a:off x="81993" y="5271411"/>
            <a:ext cx="4572000" cy="1428083"/>
          </a:xfrm>
          <a:prstGeom prst="rect">
            <a:avLst/>
          </a:prstGeom>
        </p:spPr>
        <p:txBody>
          <a:bodyPr>
            <a:spAutoFit/>
          </a:bodyPr>
          <a:lstStyle/>
          <a:p>
            <a:pPr algn="ctr">
              <a:lnSpc>
                <a:spcPct val="95000"/>
              </a:lnSpc>
              <a:spcBef>
                <a:spcPct val="25000"/>
              </a:spcBef>
              <a:defRPr/>
            </a:pPr>
            <a:r>
              <a:rPr lang="en-US" sz="2800" dirty="0" smtClean="0">
                <a:ea typeface="ＭＳ Ｐゴシック" charset="-128"/>
              </a:rPr>
              <a:t>N- and C-termini on the same side</a:t>
            </a:r>
          </a:p>
          <a:p>
            <a:pPr algn="ctr">
              <a:lnSpc>
                <a:spcPct val="95000"/>
              </a:lnSpc>
              <a:spcBef>
                <a:spcPct val="25000"/>
              </a:spcBef>
              <a:defRPr/>
            </a:pPr>
            <a:r>
              <a:rPr lang="en-US" sz="2800" dirty="0" smtClean="0">
                <a:ea typeface="ＭＳ Ｐゴシック" charset="-128"/>
              </a:rPr>
              <a:t>Weaker interaction (bent)</a:t>
            </a:r>
          </a:p>
        </p:txBody>
      </p:sp>
      <p:pic>
        <p:nvPicPr>
          <p:cNvPr id="3" name="Picture 2"/>
          <p:cNvPicPr>
            <a:picLocks noChangeAspect="1"/>
          </p:cNvPicPr>
          <p:nvPr/>
        </p:nvPicPr>
        <p:blipFill>
          <a:blip r:embed="rId3"/>
          <a:stretch>
            <a:fillRect/>
          </a:stretch>
        </p:blipFill>
        <p:spPr>
          <a:xfrm>
            <a:off x="5192392" y="2905122"/>
            <a:ext cx="3414619" cy="2222500"/>
          </a:xfrm>
          <a:prstGeom prst="rect">
            <a:avLst/>
          </a:prstGeom>
        </p:spPr>
      </p:pic>
      <p:pic>
        <p:nvPicPr>
          <p:cNvPr id="4" name="Picture 3"/>
          <p:cNvPicPr>
            <a:picLocks noChangeAspect="1"/>
          </p:cNvPicPr>
          <p:nvPr/>
        </p:nvPicPr>
        <p:blipFill>
          <a:blip r:embed="rId4"/>
          <a:stretch>
            <a:fillRect/>
          </a:stretch>
        </p:blipFill>
        <p:spPr>
          <a:xfrm>
            <a:off x="773960" y="2905122"/>
            <a:ext cx="3414619" cy="2209800"/>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2788" t="26140" r="11779" b="23452"/>
          <a:stretch/>
        </p:blipFill>
        <p:spPr>
          <a:xfrm flipH="1">
            <a:off x="1079650" y="1667330"/>
            <a:ext cx="2558301" cy="1159306"/>
          </a:xfrm>
          <a:prstGeom prst="rect">
            <a:avLst/>
          </a:prstGeom>
        </p:spPr>
      </p:pic>
      <p:sp>
        <p:nvSpPr>
          <p:cNvPr id="19" name="TextBox 18"/>
          <p:cNvSpPr txBox="1"/>
          <p:nvPr/>
        </p:nvSpPr>
        <p:spPr>
          <a:xfrm>
            <a:off x="200962" y="1644097"/>
            <a:ext cx="1249028" cy="294183"/>
          </a:xfrm>
          <a:prstGeom prst="rect">
            <a:avLst/>
          </a:prstGeom>
          <a:noFill/>
        </p:spPr>
        <p:txBody>
          <a:bodyPr wrap="square" rtlCol="0">
            <a:spAutoFit/>
          </a:bodyPr>
          <a:lstStyle/>
          <a:p>
            <a:pPr algn="ctr">
              <a:lnSpc>
                <a:spcPct val="80000"/>
              </a:lnSpc>
            </a:pPr>
            <a:r>
              <a:rPr lang="en-US" sz="1600" dirty="0" smtClean="0"/>
              <a:t>N-terminus</a:t>
            </a:r>
            <a:endParaRPr lang="en-US" sz="1600" dirty="0"/>
          </a:p>
        </p:txBody>
      </p:sp>
      <p:sp>
        <p:nvSpPr>
          <p:cNvPr id="20" name="TextBox 19"/>
          <p:cNvSpPr txBox="1"/>
          <p:nvPr/>
        </p:nvSpPr>
        <p:spPr>
          <a:xfrm>
            <a:off x="354139" y="2288199"/>
            <a:ext cx="1249028" cy="294183"/>
          </a:xfrm>
          <a:prstGeom prst="rect">
            <a:avLst/>
          </a:prstGeom>
          <a:noFill/>
        </p:spPr>
        <p:txBody>
          <a:bodyPr wrap="square" rtlCol="0">
            <a:spAutoFit/>
          </a:bodyPr>
          <a:lstStyle/>
          <a:p>
            <a:pPr algn="ctr">
              <a:lnSpc>
                <a:spcPct val="80000"/>
              </a:lnSpc>
            </a:pPr>
            <a:r>
              <a:rPr lang="en-US" sz="1600" dirty="0" smtClean="0"/>
              <a:t>N-terminus</a:t>
            </a:r>
            <a:endParaRPr lang="en-US" sz="1600" dirty="0"/>
          </a:p>
        </p:txBody>
      </p:sp>
      <p:sp>
        <p:nvSpPr>
          <p:cNvPr id="21" name="TextBox 20"/>
          <p:cNvSpPr txBox="1"/>
          <p:nvPr/>
        </p:nvSpPr>
        <p:spPr>
          <a:xfrm>
            <a:off x="3404965" y="2217203"/>
            <a:ext cx="1249028" cy="294183"/>
          </a:xfrm>
          <a:prstGeom prst="rect">
            <a:avLst/>
          </a:prstGeom>
          <a:noFill/>
        </p:spPr>
        <p:txBody>
          <a:bodyPr wrap="square" rtlCol="0">
            <a:spAutoFit/>
          </a:bodyPr>
          <a:lstStyle/>
          <a:p>
            <a:pPr algn="ctr">
              <a:lnSpc>
                <a:spcPct val="80000"/>
              </a:lnSpc>
            </a:pPr>
            <a:r>
              <a:rPr lang="en-US" sz="1600" dirty="0" smtClean="0"/>
              <a:t>C-terminus</a:t>
            </a:r>
            <a:endParaRPr lang="en-US" sz="1600" dirty="0"/>
          </a:p>
        </p:txBody>
      </p:sp>
      <p:sp>
        <p:nvSpPr>
          <p:cNvPr id="22" name="TextBox 21"/>
          <p:cNvSpPr txBox="1"/>
          <p:nvPr/>
        </p:nvSpPr>
        <p:spPr>
          <a:xfrm>
            <a:off x="3354361" y="1994189"/>
            <a:ext cx="1249028" cy="294183"/>
          </a:xfrm>
          <a:prstGeom prst="rect">
            <a:avLst/>
          </a:prstGeom>
          <a:noFill/>
        </p:spPr>
        <p:txBody>
          <a:bodyPr wrap="square" rtlCol="0">
            <a:spAutoFit/>
          </a:bodyPr>
          <a:lstStyle/>
          <a:p>
            <a:pPr algn="ctr">
              <a:lnSpc>
                <a:spcPct val="80000"/>
              </a:lnSpc>
            </a:pPr>
            <a:r>
              <a:rPr lang="en-US" sz="1600" dirty="0" smtClean="0"/>
              <a:t>C-terminus</a:t>
            </a:r>
            <a:endParaRPr lang="en-US" sz="1600" dirty="0"/>
          </a:p>
        </p:txBody>
      </p:sp>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16106" t="32772" r="9471" b="26391"/>
          <a:stretch/>
        </p:blipFill>
        <p:spPr>
          <a:xfrm>
            <a:off x="5723104" y="1809179"/>
            <a:ext cx="2353193" cy="875607"/>
          </a:xfrm>
          <a:prstGeom prst="rect">
            <a:avLst/>
          </a:prstGeom>
        </p:spPr>
      </p:pic>
      <p:sp>
        <p:nvSpPr>
          <p:cNvPr id="23" name="TextBox 22"/>
          <p:cNvSpPr txBox="1"/>
          <p:nvPr/>
        </p:nvSpPr>
        <p:spPr>
          <a:xfrm>
            <a:off x="4764631" y="1809179"/>
            <a:ext cx="1249028" cy="294183"/>
          </a:xfrm>
          <a:prstGeom prst="rect">
            <a:avLst/>
          </a:prstGeom>
          <a:noFill/>
        </p:spPr>
        <p:txBody>
          <a:bodyPr wrap="square" rtlCol="0">
            <a:spAutoFit/>
          </a:bodyPr>
          <a:lstStyle/>
          <a:p>
            <a:pPr algn="ctr">
              <a:lnSpc>
                <a:spcPct val="80000"/>
              </a:lnSpc>
            </a:pPr>
            <a:r>
              <a:rPr lang="en-US" sz="1600" dirty="0" smtClean="0"/>
              <a:t>N-terminus</a:t>
            </a:r>
            <a:endParaRPr lang="en-US" sz="1600" dirty="0"/>
          </a:p>
        </p:txBody>
      </p:sp>
      <p:sp>
        <p:nvSpPr>
          <p:cNvPr id="24" name="TextBox 23"/>
          <p:cNvSpPr txBox="1"/>
          <p:nvPr/>
        </p:nvSpPr>
        <p:spPr>
          <a:xfrm>
            <a:off x="7752437" y="2293294"/>
            <a:ext cx="1249028" cy="294183"/>
          </a:xfrm>
          <a:prstGeom prst="rect">
            <a:avLst/>
          </a:prstGeom>
          <a:noFill/>
        </p:spPr>
        <p:txBody>
          <a:bodyPr wrap="square" rtlCol="0">
            <a:spAutoFit/>
          </a:bodyPr>
          <a:lstStyle/>
          <a:p>
            <a:pPr algn="ctr">
              <a:lnSpc>
                <a:spcPct val="80000"/>
              </a:lnSpc>
            </a:pPr>
            <a:r>
              <a:rPr lang="en-US" sz="1600" dirty="0" smtClean="0"/>
              <a:t>N-terminus</a:t>
            </a:r>
            <a:endParaRPr lang="en-US" sz="1600" dirty="0"/>
          </a:p>
        </p:txBody>
      </p:sp>
      <p:sp>
        <p:nvSpPr>
          <p:cNvPr id="25" name="TextBox 24"/>
          <p:cNvSpPr txBox="1"/>
          <p:nvPr/>
        </p:nvSpPr>
        <p:spPr>
          <a:xfrm>
            <a:off x="4797940" y="2209383"/>
            <a:ext cx="1249028" cy="294183"/>
          </a:xfrm>
          <a:prstGeom prst="rect">
            <a:avLst/>
          </a:prstGeom>
          <a:noFill/>
        </p:spPr>
        <p:txBody>
          <a:bodyPr wrap="square" rtlCol="0">
            <a:spAutoFit/>
          </a:bodyPr>
          <a:lstStyle/>
          <a:p>
            <a:pPr algn="ctr">
              <a:lnSpc>
                <a:spcPct val="80000"/>
              </a:lnSpc>
            </a:pPr>
            <a:r>
              <a:rPr lang="en-US" sz="1600" dirty="0" smtClean="0"/>
              <a:t>C-terminus</a:t>
            </a:r>
            <a:endParaRPr lang="en-US" sz="1600" dirty="0"/>
          </a:p>
        </p:txBody>
      </p:sp>
      <p:sp>
        <p:nvSpPr>
          <p:cNvPr id="26" name="TextBox 25"/>
          <p:cNvSpPr txBox="1"/>
          <p:nvPr/>
        </p:nvSpPr>
        <p:spPr>
          <a:xfrm>
            <a:off x="7860932" y="1899459"/>
            <a:ext cx="1249028" cy="294183"/>
          </a:xfrm>
          <a:prstGeom prst="rect">
            <a:avLst/>
          </a:prstGeom>
          <a:noFill/>
        </p:spPr>
        <p:txBody>
          <a:bodyPr wrap="square" rtlCol="0">
            <a:spAutoFit/>
          </a:bodyPr>
          <a:lstStyle/>
          <a:p>
            <a:pPr algn="ctr">
              <a:lnSpc>
                <a:spcPct val="80000"/>
              </a:lnSpc>
            </a:pPr>
            <a:r>
              <a:rPr lang="en-US" sz="1600" dirty="0" smtClean="0"/>
              <a:t>C-terminus</a:t>
            </a:r>
            <a:endParaRPr lang="en-US" sz="1600" dirty="0"/>
          </a:p>
        </p:txBody>
      </p:sp>
    </p:spTree>
    <p:extLst>
      <p:ext uri="{BB962C8B-B14F-4D97-AF65-F5344CB8AC3E}">
        <p14:creationId xmlns:p14="http://schemas.microsoft.com/office/powerpoint/2010/main" val="3422196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0"/>
            <a:ext cx="7772400" cy="1143000"/>
          </a:xfrm>
        </p:spPr>
        <p:txBody>
          <a:bodyPr/>
          <a:lstStyle/>
          <a:p>
            <a:pPr eaLnBrk="1" hangingPunct="1"/>
            <a:r>
              <a:rPr lang="en-US" altLang="en-US" smtClean="0"/>
              <a:t> </a:t>
            </a:r>
            <a:r>
              <a:rPr lang="en-US" altLang="en-US" i="1" smtClean="0">
                <a:latin typeface="Symbol" pitchFamily="18" charset="2"/>
              </a:rPr>
              <a:t>b</a:t>
            </a:r>
            <a:r>
              <a:rPr lang="en-US" altLang="en-US" smtClean="0">
                <a:latin typeface="Symbol" pitchFamily="18" charset="2"/>
              </a:rPr>
              <a:t> </a:t>
            </a:r>
            <a:r>
              <a:rPr lang="en-US" altLang="en-US" smtClean="0"/>
              <a:t>Turns</a:t>
            </a:r>
          </a:p>
        </p:txBody>
      </p:sp>
      <p:sp>
        <p:nvSpPr>
          <p:cNvPr id="28675" name="Rectangle 3"/>
          <p:cNvSpPr>
            <a:spLocks noGrp="1" noChangeArrowheads="1"/>
          </p:cNvSpPr>
          <p:nvPr>
            <p:ph type="body" sz="half" idx="2"/>
          </p:nvPr>
        </p:nvSpPr>
        <p:spPr>
          <a:xfrm>
            <a:off x="559558" y="3725195"/>
            <a:ext cx="8052179" cy="2288785"/>
          </a:xfrm>
        </p:spPr>
        <p:txBody>
          <a:bodyPr>
            <a:normAutofit fontScale="77500" lnSpcReduction="20000"/>
          </a:bodyPr>
          <a:lstStyle/>
          <a:p>
            <a:pPr marL="0" indent="0" eaLnBrk="1" hangingPunct="1">
              <a:lnSpc>
                <a:spcPct val="120000"/>
              </a:lnSpc>
              <a:spcBef>
                <a:spcPts val="2400"/>
              </a:spcBef>
              <a:spcAft>
                <a:spcPts val="600"/>
              </a:spcAft>
              <a:buNone/>
            </a:pPr>
            <a:r>
              <a:rPr lang="el-GR" altLang="en-US" sz="2800" i="1" dirty="0" smtClean="0">
                <a:sym typeface="Symbol" pitchFamily="18" charset="2"/>
              </a:rPr>
              <a:t></a:t>
            </a:r>
            <a:r>
              <a:rPr lang="en-US" altLang="en-US" sz="2800" dirty="0" smtClean="0"/>
              <a:t> turns are a 180° turn using </a:t>
            </a:r>
            <a:r>
              <a:rPr lang="en-US" altLang="en-US" sz="2800" b="1" dirty="0" smtClean="0">
                <a:solidFill>
                  <a:schemeClr val="accent6">
                    <a:lumMod val="75000"/>
                  </a:schemeClr>
                </a:solidFill>
              </a:rPr>
              <a:t>four amino acids</a:t>
            </a:r>
          </a:p>
          <a:p>
            <a:pPr marL="0" indent="0" eaLnBrk="1" hangingPunct="1">
              <a:lnSpc>
                <a:spcPct val="120000"/>
              </a:lnSpc>
              <a:spcBef>
                <a:spcPts val="2400"/>
              </a:spcBef>
              <a:spcAft>
                <a:spcPts val="600"/>
              </a:spcAft>
              <a:buNone/>
            </a:pPr>
            <a:r>
              <a:rPr lang="en-US" altLang="en-US" sz="2800" dirty="0" smtClean="0"/>
              <a:t>The turn is stabilized by interactions between amino acid 1 to amino acid 4.</a:t>
            </a:r>
          </a:p>
          <a:p>
            <a:pPr marL="0" indent="0" eaLnBrk="1" hangingPunct="1">
              <a:lnSpc>
                <a:spcPct val="120000"/>
              </a:lnSpc>
              <a:spcBef>
                <a:spcPts val="2400"/>
              </a:spcBef>
              <a:spcAft>
                <a:spcPts val="600"/>
              </a:spcAft>
              <a:buNone/>
            </a:pPr>
            <a:r>
              <a:rPr lang="en-US" altLang="en-US" sz="2800" b="1" dirty="0" err="1" smtClean="0">
                <a:solidFill>
                  <a:schemeClr val="accent6">
                    <a:lumMod val="75000"/>
                  </a:schemeClr>
                </a:solidFill>
              </a:rPr>
              <a:t>Proline</a:t>
            </a:r>
            <a:r>
              <a:rPr lang="en-US" altLang="en-US" sz="2800" dirty="0" smtClean="0">
                <a:solidFill>
                  <a:schemeClr val="accent6">
                    <a:lumMod val="75000"/>
                  </a:schemeClr>
                </a:solidFill>
              </a:rPr>
              <a:t> </a:t>
            </a:r>
            <a:r>
              <a:rPr lang="en-US" altLang="en-US" sz="2800" dirty="0" smtClean="0"/>
              <a:t>in position 2 or </a:t>
            </a:r>
            <a:r>
              <a:rPr lang="en-US" altLang="en-US" sz="2800" b="1" dirty="0" smtClean="0">
                <a:solidFill>
                  <a:schemeClr val="accent6">
                    <a:lumMod val="75000"/>
                  </a:schemeClr>
                </a:solidFill>
              </a:rPr>
              <a:t>glycine</a:t>
            </a:r>
            <a:r>
              <a:rPr lang="en-US" altLang="en-US" sz="2800" dirty="0" smtClean="0">
                <a:solidFill>
                  <a:schemeClr val="accent6">
                    <a:lumMod val="75000"/>
                  </a:schemeClr>
                </a:solidFill>
              </a:rPr>
              <a:t> </a:t>
            </a:r>
            <a:r>
              <a:rPr lang="en-US" altLang="en-US" sz="2800" dirty="0" smtClean="0"/>
              <a:t>in position 3 are </a:t>
            </a:r>
            <a:r>
              <a:rPr lang="en-US" altLang="en-US" sz="2800" b="1" dirty="0" smtClean="0">
                <a:solidFill>
                  <a:schemeClr val="accent6">
                    <a:lumMod val="75000"/>
                  </a:schemeClr>
                </a:solidFill>
              </a:rPr>
              <a:t>common</a:t>
            </a:r>
            <a:r>
              <a:rPr lang="en-US" altLang="en-US" sz="2800" dirty="0" smtClean="0">
                <a:solidFill>
                  <a:schemeClr val="accent6">
                    <a:lumMod val="75000"/>
                  </a:schemeClr>
                </a:solidFill>
              </a:rPr>
              <a:t> </a:t>
            </a:r>
            <a:r>
              <a:rPr lang="en-US" altLang="en-US" sz="2800" dirty="0" smtClean="0"/>
              <a:t>in </a:t>
            </a:r>
            <a:r>
              <a:rPr lang="el-GR" altLang="en-US" sz="2800" i="1" dirty="0" smtClean="0">
                <a:sym typeface="Symbol" pitchFamily="18" charset="2"/>
              </a:rPr>
              <a:t></a:t>
            </a:r>
            <a:r>
              <a:rPr lang="en-US" altLang="en-US" sz="2800" dirty="0" smtClean="0"/>
              <a:t> turns</a:t>
            </a:r>
          </a:p>
        </p:txBody>
      </p:sp>
      <p:pic>
        <p:nvPicPr>
          <p:cNvPr id="3076" name="Picture 4" descr="Image result for beta turn structure"/>
          <p:cNvPicPr>
            <a:picLocks noChangeAspect="1" noChangeArrowheads="1"/>
          </p:cNvPicPr>
          <p:nvPr/>
        </p:nvPicPr>
        <p:blipFill rotWithShape="1">
          <a:blip r:embed="rId3">
            <a:extLst>
              <a:ext uri="{28A0092B-C50C-407E-A947-70E740481C1C}">
                <a14:useLocalDpi xmlns:a14="http://schemas.microsoft.com/office/drawing/2010/main" val="0"/>
              </a:ext>
            </a:extLst>
          </a:blip>
          <a:srcRect r="54689" b="14456"/>
          <a:stretch/>
        </p:blipFill>
        <p:spPr bwMode="auto">
          <a:xfrm>
            <a:off x="6589996" y="1561109"/>
            <a:ext cx="1821197" cy="15527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9519" t="12566" r="32116"/>
          <a:stretch/>
        </p:blipFill>
        <p:spPr>
          <a:xfrm>
            <a:off x="1283677" y="929681"/>
            <a:ext cx="1670538" cy="2581693"/>
          </a:xfrm>
          <a:prstGeom prst="rect">
            <a:avLst/>
          </a:prstGeom>
        </p:spPr>
      </p:pic>
      <p:sp>
        <p:nvSpPr>
          <p:cNvPr id="8" name="TextBox 7"/>
          <p:cNvSpPr txBox="1"/>
          <p:nvPr/>
        </p:nvSpPr>
        <p:spPr>
          <a:xfrm>
            <a:off x="1405508" y="848817"/>
            <a:ext cx="713438" cy="294183"/>
          </a:xfrm>
          <a:prstGeom prst="rect">
            <a:avLst/>
          </a:prstGeom>
          <a:noFill/>
        </p:spPr>
        <p:txBody>
          <a:bodyPr wrap="square" rtlCol="0">
            <a:spAutoFit/>
          </a:bodyPr>
          <a:lstStyle/>
          <a:p>
            <a:pPr algn="ctr">
              <a:lnSpc>
                <a:spcPct val="80000"/>
              </a:lnSpc>
            </a:pPr>
            <a:r>
              <a:rPr lang="en-US" sz="1600" dirty="0" smtClean="0">
                <a:sym typeface="Symbol" panose="05050102010706020507" pitchFamily="18" charset="2"/>
              </a:rPr>
              <a:t></a:t>
            </a:r>
            <a:r>
              <a:rPr lang="en-US" sz="1600" dirty="0" smtClean="0"/>
              <a:t>-turn</a:t>
            </a:r>
            <a:endParaRPr lang="en-US" sz="1600" dirty="0"/>
          </a:p>
        </p:txBody>
      </p:sp>
      <p:sp>
        <p:nvSpPr>
          <p:cNvPr id="9" name="TextBox 8"/>
          <p:cNvSpPr txBox="1"/>
          <p:nvPr/>
        </p:nvSpPr>
        <p:spPr>
          <a:xfrm>
            <a:off x="2152853" y="753283"/>
            <a:ext cx="713438" cy="294183"/>
          </a:xfrm>
          <a:prstGeom prst="rect">
            <a:avLst/>
          </a:prstGeom>
          <a:noFill/>
        </p:spPr>
        <p:txBody>
          <a:bodyPr wrap="square" rtlCol="0">
            <a:spAutoFit/>
          </a:bodyPr>
          <a:lstStyle/>
          <a:p>
            <a:pPr algn="ctr">
              <a:lnSpc>
                <a:spcPct val="80000"/>
              </a:lnSpc>
            </a:pPr>
            <a:r>
              <a:rPr lang="en-US" sz="1600" dirty="0" smtClean="0">
                <a:sym typeface="Symbol" panose="05050102010706020507" pitchFamily="18" charset="2"/>
              </a:rPr>
              <a:t></a:t>
            </a:r>
            <a:r>
              <a:rPr lang="en-US" sz="1600" dirty="0" smtClean="0"/>
              <a:t>-turn</a:t>
            </a:r>
            <a:endParaRPr lang="en-US" sz="1600" dirty="0"/>
          </a:p>
        </p:txBody>
      </p:sp>
      <p:grpSp>
        <p:nvGrpSpPr>
          <p:cNvPr id="19" name="Group 18"/>
          <p:cNvGrpSpPr/>
          <p:nvPr/>
        </p:nvGrpSpPr>
        <p:grpSpPr>
          <a:xfrm>
            <a:off x="3642148" y="1047466"/>
            <a:ext cx="2545505" cy="2203871"/>
            <a:chOff x="1236819" y="1681764"/>
            <a:chExt cx="2545505" cy="2203871"/>
          </a:xfrm>
        </p:grpSpPr>
        <p:grpSp>
          <p:nvGrpSpPr>
            <p:cNvPr id="5" name="Group 4"/>
            <p:cNvGrpSpPr/>
            <p:nvPr/>
          </p:nvGrpSpPr>
          <p:grpSpPr>
            <a:xfrm>
              <a:off x="1236819" y="1681764"/>
              <a:ext cx="2545505" cy="2203871"/>
              <a:chOff x="0" y="2145903"/>
              <a:chExt cx="3341077" cy="2892669"/>
            </a:xfrm>
          </p:grpSpPr>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7548" t="8077" r="27644" b="28654"/>
              <a:stretch/>
            </p:blipFill>
            <p:spPr>
              <a:xfrm>
                <a:off x="0" y="2145903"/>
                <a:ext cx="3341077" cy="2892669"/>
              </a:xfrm>
              <a:prstGeom prst="rect">
                <a:avLst/>
              </a:prstGeom>
            </p:spPr>
          </p:pic>
          <p:sp>
            <p:nvSpPr>
              <p:cNvPr id="4" name="Freeform 3"/>
              <p:cNvSpPr/>
              <p:nvPr/>
            </p:nvSpPr>
            <p:spPr>
              <a:xfrm>
                <a:off x="1916723" y="2171700"/>
                <a:ext cx="940777" cy="1072661"/>
              </a:xfrm>
              <a:custGeom>
                <a:avLst/>
                <a:gdLst>
                  <a:gd name="connsiteX0" fmla="*/ 940777 w 940777"/>
                  <a:gd name="connsiteY0" fmla="*/ 0 h 1072661"/>
                  <a:gd name="connsiteX1" fmla="*/ 0 w 940777"/>
                  <a:gd name="connsiteY1" fmla="*/ 8792 h 1072661"/>
                  <a:gd name="connsiteX2" fmla="*/ 228600 w 940777"/>
                  <a:gd name="connsiteY2" fmla="*/ 1072661 h 1072661"/>
                  <a:gd name="connsiteX3" fmla="*/ 633046 w 940777"/>
                  <a:gd name="connsiteY3" fmla="*/ 1046284 h 1072661"/>
                  <a:gd name="connsiteX4" fmla="*/ 940777 w 940777"/>
                  <a:gd name="connsiteY4" fmla="*/ 0 h 1072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0777" h="1072661">
                    <a:moveTo>
                      <a:pt x="940777" y="0"/>
                    </a:moveTo>
                    <a:lnTo>
                      <a:pt x="0" y="8792"/>
                    </a:lnTo>
                    <a:lnTo>
                      <a:pt x="228600" y="1072661"/>
                    </a:lnTo>
                    <a:lnTo>
                      <a:pt x="633046" y="1046284"/>
                    </a:lnTo>
                    <a:lnTo>
                      <a:pt x="94077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1986680" y="1691405"/>
              <a:ext cx="501548" cy="369332"/>
            </a:xfrm>
            <a:prstGeom prst="rect">
              <a:avLst/>
            </a:prstGeom>
            <a:noFill/>
          </p:spPr>
          <p:txBody>
            <a:bodyPr wrap="none" rtlCol="0">
              <a:spAutoFit/>
            </a:bodyPr>
            <a:lstStyle/>
            <a:p>
              <a:r>
                <a:rPr lang="en-US" dirty="0" smtClean="0"/>
                <a:t>Pro</a:t>
              </a:r>
              <a:endParaRPr lang="en-US" dirty="0"/>
            </a:p>
          </p:txBody>
        </p:sp>
        <p:sp>
          <p:nvSpPr>
            <p:cNvPr id="14" name="TextBox 13"/>
            <p:cNvSpPr txBox="1"/>
            <p:nvPr/>
          </p:nvSpPr>
          <p:spPr>
            <a:xfrm>
              <a:off x="2877985" y="2110038"/>
              <a:ext cx="487634" cy="369332"/>
            </a:xfrm>
            <a:prstGeom prst="rect">
              <a:avLst/>
            </a:prstGeom>
            <a:noFill/>
          </p:spPr>
          <p:txBody>
            <a:bodyPr wrap="none" rtlCol="0">
              <a:spAutoFit/>
            </a:bodyPr>
            <a:lstStyle/>
            <a:p>
              <a:r>
                <a:rPr lang="en-US" dirty="0" err="1" smtClean="0"/>
                <a:t>Gly</a:t>
              </a:r>
              <a:endParaRPr lang="en-US" dirty="0"/>
            </a:p>
          </p:txBody>
        </p:sp>
        <p:sp>
          <p:nvSpPr>
            <p:cNvPr id="15" name="TextBox 14"/>
            <p:cNvSpPr txBox="1"/>
            <p:nvPr/>
          </p:nvSpPr>
          <p:spPr>
            <a:xfrm>
              <a:off x="1902079" y="2906231"/>
              <a:ext cx="301686" cy="369332"/>
            </a:xfrm>
            <a:prstGeom prst="rect">
              <a:avLst/>
            </a:prstGeom>
            <a:noFill/>
          </p:spPr>
          <p:txBody>
            <a:bodyPr wrap="none" rtlCol="0">
              <a:spAutoFit/>
            </a:bodyPr>
            <a:lstStyle/>
            <a:p>
              <a:r>
                <a:rPr lang="en-US" dirty="0" smtClean="0"/>
                <a:t>1</a:t>
              </a:r>
              <a:endParaRPr lang="en-US" dirty="0"/>
            </a:p>
          </p:txBody>
        </p:sp>
        <p:sp>
          <p:nvSpPr>
            <p:cNvPr id="16" name="TextBox 15"/>
            <p:cNvSpPr txBox="1"/>
            <p:nvPr/>
          </p:nvSpPr>
          <p:spPr>
            <a:xfrm>
              <a:off x="2140153" y="2496467"/>
              <a:ext cx="301686" cy="369332"/>
            </a:xfrm>
            <a:prstGeom prst="rect">
              <a:avLst/>
            </a:prstGeom>
            <a:noFill/>
          </p:spPr>
          <p:txBody>
            <a:bodyPr wrap="none" rtlCol="0">
              <a:spAutoFit/>
            </a:bodyPr>
            <a:lstStyle/>
            <a:p>
              <a:r>
                <a:rPr lang="en-US" dirty="0" smtClean="0"/>
                <a:t>2</a:t>
              </a:r>
              <a:endParaRPr lang="en-US" dirty="0"/>
            </a:p>
          </p:txBody>
        </p:sp>
        <p:sp>
          <p:nvSpPr>
            <p:cNvPr id="17" name="TextBox 16"/>
            <p:cNvSpPr txBox="1"/>
            <p:nvPr/>
          </p:nvSpPr>
          <p:spPr>
            <a:xfrm>
              <a:off x="2426793" y="2377197"/>
              <a:ext cx="301686" cy="369332"/>
            </a:xfrm>
            <a:prstGeom prst="rect">
              <a:avLst/>
            </a:prstGeom>
            <a:noFill/>
          </p:spPr>
          <p:txBody>
            <a:bodyPr wrap="none" rtlCol="0">
              <a:spAutoFit/>
            </a:bodyPr>
            <a:lstStyle/>
            <a:p>
              <a:r>
                <a:rPr lang="en-US" dirty="0" smtClean="0"/>
                <a:t>3</a:t>
              </a:r>
              <a:endParaRPr lang="en-US" dirty="0"/>
            </a:p>
          </p:txBody>
        </p:sp>
        <p:sp>
          <p:nvSpPr>
            <p:cNvPr id="18" name="TextBox 17"/>
            <p:cNvSpPr txBox="1"/>
            <p:nvPr/>
          </p:nvSpPr>
          <p:spPr>
            <a:xfrm>
              <a:off x="2697135" y="2795337"/>
              <a:ext cx="301686" cy="369332"/>
            </a:xfrm>
            <a:prstGeom prst="rect">
              <a:avLst/>
            </a:prstGeom>
            <a:noFill/>
          </p:spPr>
          <p:txBody>
            <a:bodyPr wrap="none" rtlCol="0">
              <a:spAutoFit/>
            </a:bodyPr>
            <a:lstStyle/>
            <a:p>
              <a:r>
                <a:rPr lang="en-US" dirty="0" smtClean="0"/>
                <a:t>4</a:t>
              </a:r>
              <a:endParaRPr lang="en-US" dirty="0"/>
            </a:p>
          </p:txBody>
        </p:sp>
        <p:cxnSp>
          <p:nvCxnSpPr>
            <p:cNvPr id="11" name="Straight Connector 10"/>
            <p:cNvCxnSpPr>
              <a:endCxn id="18" idx="0"/>
            </p:cNvCxnSpPr>
            <p:nvPr/>
          </p:nvCxnSpPr>
          <p:spPr>
            <a:xfrm flipV="1">
              <a:off x="2294792" y="2795337"/>
              <a:ext cx="553186" cy="176463"/>
            </a:xfrm>
            <a:prstGeom prst="line">
              <a:avLst/>
            </a:prstGeom>
            <a:ln w="57150" cap="rnd">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4514058" y="2531332"/>
            <a:ext cx="713438" cy="294183"/>
          </a:xfrm>
          <a:prstGeom prst="rect">
            <a:avLst/>
          </a:prstGeom>
          <a:noFill/>
        </p:spPr>
        <p:txBody>
          <a:bodyPr wrap="square" rtlCol="0">
            <a:spAutoFit/>
          </a:bodyPr>
          <a:lstStyle/>
          <a:p>
            <a:pPr algn="ctr">
              <a:lnSpc>
                <a:spcPct val="80000"/>
              </a:lnSpc>
            </a:pPr>
            <a:r>
              <a:rPr lang="en-US" sz="1600" dirty="0" smtClean="0">
                <a:sym typeface="Symbol" panose="05050102010706020507" pitchFamily="18" charset="2"/>
              </a:rPr>
              <a:t></a:t>
            </a:r>
            <a:r>
              <a:rPr lang="en-US" sz="1600" dirty="0" smtClean="0"/>
              <a:t>-turn</a:t>
            </a:r>
            <a:endParaRPr lang="en-US" sz="1600" dirty="0"/>
          </a:p>
        </p:txBody>
      </p:sp>
    </p:spTree>
    <p:extLst>
      <p:ext uri="{BB962C8B-B14F-4D97-AF65-F5344CB8AC3E}">
        <p14:creationId xmlns:p14="http://schemas.microsoft.com/office/powerpoint/2010/main" val="511655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10660</TotalTime>
  <Words>1169</Words>
  <Application>Microsoft Office PowerPoint</Application>
  <PresentationFormat>On-screen Show (4:3)</PresentationFormat>
  <Paragraphs>243</Paragraphs>
  <Slides>27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ＭＳ Ｐゴシック</vt:lpstr>
      <vt:lpstr>Arial</vt:lpstr>
      <vt:lpstr>Calibri</vt:lpstr>
      <vt:lpstr>Courier New</vt:lpstr>
      <vt:lpstr>Lucida Grande</vt:lpstr>
      <vt:lpstr>Symbol</vt:lpstr>
      <vt:lpstr>Office Theme</vt:lpstr>
      <vt:lpstr>Prerequisite knowledge (see Amino Acids models) Amino Acid Summary</vt:lpstr>
      <vt:lpstr>From chemicals to chemical machines</vt:lpstr>
      <vt:lpstr>Today:</vt:lpstr>
      <vt:lpstr>PowerPoint Presentation</vt:lpstr>
      <vt:lpstr>PowerPoint Presentation</vt:lpstr>
      <vt:lpstr>The  Helix</vt:lpstr>
      <vt:lpstr>The  sheet</vt:lpstr>
      <vt:lpstr>PowerPoint Presentation</vt:lpstr>
      <vt:lpstr> b Turns</vt:lpstr>
      <vt:lpstr>Clicker Question</vt:lpstr>
      <vt:lpstr>PowerPoint Presentation</vt:lpstr>
      <vt:lpstr>Clicker Question</vt:lpstr>
      <vt:lpstr>Clicker Question</vt:lpstr>
      <vt:lpstr>Tertiary and Quaternary Structure</vt:lpstr>
      <vt:lpstr>Tertiary and Quaternary Structure</vt:lpstr>
      <vt:lpstr>Quaternary Structure</vt:lpstr>
      <vt:lpstr>PowerPoint Presentation</vt:lpstr>
      <vt:lpstr>Clicker Question</vt:lpstr>
      <vt:lpstr>Clicker Question</vt:lpstr>
      <vt:lpstr>PowerPoint Presentation</vt:lpstr>
      <vt:lpstr>Proline case study</vt:lpstr>
      <vt:lpstr>Clicker Question</vt:lpstr>
      <vt:lpstr>Clicker Question</vt:lpstr>
      <vt:lpstr>Secondary Structure Review</vt:lpstr>
      <vt:lpstr>Tertiary Structure Summary</vt:lpstr>
      <vt:lpstr>Protein Structure Summary:</vt:lpstr>
      <vt:lpstr>Class analogy of protein structure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rroston</dc:creator>
  <cp:lastModifiedBy>Rebecca Roston</cp:lastModifiedBy>
  <cp:revision>192</cp:revision>
  <dcterms:created xsi:type="dcterms:W3CDTF">2006-08-16T00:00:00Z</dcterms:created>
  <dcterms:modified xsi:type="dcterms:W3CDTF">2019-06-21T21:42:40Z</dcterms:modified>
</cp:coreProperties>
</file>