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293" r:id="rId3"/>
    <p:sldId id="299" r:id="rId4"/>
    <p:sldId id="332" r:id="rId5"/>
    <p:sldId id="336" r:id="rId6"/>
    <p:sldId id="334" r:id="rId7"/>
    <p:sldId id="335" r:id="rId8"/>
    <p:sldId id="309" r:id="rId9"/>
    <p:sldId id="31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89" d="100"/>
          <a:sy n="89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ECF6-4B3B-4822-97BC-A3D3CA97836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8BD6-F100-4540-AD11-527BE326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same day I do this module, I cover: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Amino acid structures and groupings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Peptide bond formation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N- and C-termini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9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Amino Acids – an introduction to Proteins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171" y="4267200"/>
            <a:ext cx="8004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the next couple of weeks we will look at the how proteins are made: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structure (string of amino acids)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Secondary structure (common, stabilized 3D features)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Tertiary structure (entire 3D folding pattern)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Quaternary structure (more than one amino acid chain)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524000"/>
            <a:ext cx="60399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proteins good for?</a:t>
            </a:r>
            <a:endParaRPr lang="en-US" dirty="0"/>
          </a:p>
        </p:txBody>
      </p:sp>
      <p:pic>
        <p:nvPicPr>
          <p:cNvPr id="34818" name="Picture 2" descr="http://upload.wikimedia.org/wikipedia/commons/thumb/6/6b/Human_genome_by_functions.svg/2000px-Human_genome_by_functions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1858743"/>
            <a:ext cx="92336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3065" y="6059269"/>
            <a:ext cx="673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Just about everything! </a:t>
            </a:r>
            <a:endParaRPr lang="en-US" dirty="0"/>
          </a:p>
          <a:p>
            <a:pPr algn="ctr"/>
            <a:r>
              <a:rPr lang="en-US" dirty="0" smtClean="0"/>
              <a:t>Proteins control almost every action and reaction—including thought!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8430" y="1295400"/>
            <a:ext cx="5947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Proteins grouped by function from the Human Genome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3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Amino Acids Activity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95394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273225"/>
            <a:ext cx="9144000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smtClean="0">
                <a:solidFill>
                  <a:srgbClr val="007AC0"/>
                </a:solidFill>
                <a:latin typeface="Qualtrics Grotesque"/>
              </a:rPr>
              <a:t>If doing an electronic version of the activity, provide link here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2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Clicker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776"/>
            <a:ext cx="8229600" cy="1004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Which </a:t>
            </a:r>
            <a:r>
              <a:rPr lang="en-US" dirty="0"/>
              <a:t>one of </a:t>
            </a:r>
            <a:r>
              <a:rPr lang="en-US" dirty="0" smtClean="0"/>
              <a:t>these dipeptides will </a:t>
            </a:r>
            <a:r>
              <a:rPr lang="en-US" dirty="0"/>
              <a:t>have the greatest </a:t>
            </a:r>
            <a:r>
              <a:rPr lang="en-US" dirty="0" smtClean="0"/>
              <a:t>rotation around the C</a:t>
            </a:r>
            <a:r>
              <a:rPr lang="en-US" baseline="-25000" dirty="0" smtClean="0">
                <a:sym typeface="Symbol" panose="05050102010706020507" pitchFamily="18" charset="2"/>
              </a:rPr>
              <a:t></a:t>
            </a:r>
            <a:r>
              <a:rPr lang="en-US" dirty="0" smtClean="0">
                <a:sym typeface="Symbol" panose="05050102010706020507" pitchFamily="18" charset="2"/>
              </a:rPr>
              <a:t>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4" y="2822910"/>
            <a:ext cx="8631382" cy="29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147" y="333966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0373" y="333966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6347" y="333966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1308" y="2822909"/>
            <a:ext cx="3014117" cy="296599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41655" y="6180509"/>
            <a:ext cx="20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“Peptide backbone”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58102" y="4857008"/>
            <a:ext cx="1001971" cy="40376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681198">
            <a:off x="4654742" y="4745491"/>
            <a:ext cx="1001971" cy="51729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79639" y="4420483"/>
            <a:ext cx="1766834" cy="58365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4"/>
            <a:endCxn id="7" idx="0"/>
          </p:cNvCxnSpPr>
          <p:nvPr/>
        </p:nvCxnSpPr>
        <p:spPr>
          <a:xfrm flipH="1">
            <a:off x="4471328" y="5004137"/>
            <a:ext cx="2791728" cy="117637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7" idx="0"/>
          </p:cNvCxnSpPr>
          <p:nvPr/>
        </p:nvCxnSpPr>
        <p:spPr>
          <a:xfrm flipH="1">
            <a:off x="4471328" y="5253600"/>
            <a:ext cx="752708" cy="92690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4"/>
            <a:endCxn id="7" idx="0"/>
          </p:cNvCxnSpPr>
          <p:nvPr/>
        </p:nvCxnSpPr>
        <p:spPr>
          <a:xfrm>
            <a:off x="2159088" y="5260769"/>
            <a:ext cx="2312240" cy="91974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crystallography</a:t>
            </a:r>
            <a:endParaRPr lang="en-US" dirty="0"/>
          </a:p>
        </p:txBody>
      </p:sp>
      <p:pic>
        <p:nvPicPr>
          <p:cNvPr id="3074" name="Picture 2" descr="Image result for crystallography resolution angstr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1417638"/>
            <a:ext cx="6638925" cy="49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our trust of crystal structures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791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03030"/>
                </a:solidFill>
                <a:latin typeface="arial" panose="020B0604020202020204" pitchFamily="34" charset="0"/>
              </a:rPr>
              <a:t>Brunger</a:t>
            </a:r>
            <a:r>
              <a:rPr lang="en-US" dirty="0">
                <a:solidFill>
                  <a:srgbClr val="303030"/>
                </a:solidFill>
                <a:latin typeface="arial" panose="020B0604020202020204" pitchFamily="34" charset="0"/>
              </a:rPr>
              <a:t> AT, </a:t>
            </a:r>
            <a:r>
              <a:rPr lang="en-US" dirty="0" err="1">
                <a:solidFill>
                  <a:srgbClr val="303030"/>
                </a:solidFill>
                <a:latin typeface="arial" panose="020B0604020202020204" pitchFamily="34" charset="0"/>
              </a:rPr>
              <a:t>DeLaBarre</a:t>
            </a:r>
            <a:r>
              <a:rPr lang="en-US" dirty="0">
                <a:solidFill>
                  <a:srgbClr val="303030"/>
                </a:solidFill>
                <a:latin typeface="arial" panose="020B0604020202020204" pitchFamily="34" charset="0"/>
              </a:rPr>
              <a:t> B, Davies JM, Weis WI. X-ray structure determination at low resolution. </a:t>
            </a:r>
            <a:r>
              <a:rPr lang="en-US" i="1" dirty="0" err="1">
                <a:solidFill>
                  <a:srgbClr val="303030"/>
                </a:solidFill>
                <a:latin typeface="arial" panose="020B0604020202020204" pitchFamily="34" charset="0"/>
              </a:rPr>
              <a:t>Acta</a:t>
            </a:r>
            <a:r>
              <a:rPr lang="en-US" i="1" dirty="0">
                <a:solidFill>
                  <a:srgbClr val="30303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303030"/>
                </a:solidFill>
                <a:latin typeface="arial" panose="020B0604020202020204" pitchFamily="34" charset="0"/>
              </a:rPr>
              <a:t>Crystallographica</a:t>
            </a:r>
            <a:r>
              <a:rPr lang="en-US" i="1" dirty="0">
                <a:solidFill>
                  <a:srgbClr val="303030"/>
                </a:solidFill>
                <a:latin typeface="arial" panose="020B0604020202020204" pitchFamily="34" charset="0"/>
              </a:rPr>
              <a:t> Section D: Biological Crystallography</a:t>
            </a:r>
            <a:r>
              <a:rPr lang="en-US" dirty="0">
                <a:solidFill>
                  <a:srgbClr val="303030"/>
                </a:solidFill>
                <a:latin typeface="arial" panose="020B0604020202020204" pitchFamily="34" charset="0"/>
              </a:rPr>
              <a:t>. 2009;65(Pt 2):128-133. doi:10.1107/S0907444908043795.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670"/>
            <a:ext cx="9144000" cy="3228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178752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</a:rPr>
              <a:t>1308B (Code to continue)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2740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There are </a:t>
            </a:r>
            <a:r>
              <a:rPr lang="en-US" b="1" dirty="0" smtClean="0">
                <a:solidFill>
                  <a:schemeClr val="accent6"/>
                </a:solidFill>
              </a:rPr>
              <a:t>20 amino acids used in proteins.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Shared features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 are L-isomers (except glycine)</a:t>
            </a:r>
          </a:p>
          <a:p>
            <a:pPr lvl="1"/>
            <a:r>
              <a:rPr lang="en-US" dirty="0" smtClean="0"/>
              <a:t>Amphoteric (can act as acid or base)</a:t>
            </a:r>
          </a:p>
          <a:p>
            <a:pPr lvl="1"/>
            <a:r>
              <a:rPr lang="en-US" dirty="0" smtClean="0"/>
              <a:t>Each has an </a:t>
            </a:r>
            <a:r>
              <a:rPr lang="en-US" b="1" dirty="0" smtClean="0">
                <a:solidFill>
                  <a:schemeClr val="accent6"/>
                </a:solidFill>
              </a:rPr>
              <a:t>amino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carboxylic acid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6"/>
                </a:solidFill>
              </a:rPr>
              <a:t>side chain group </a:t>
            </a:r>
            <a:r>
              <a:rPr lang="en-US" dirty="0" smtClean="0"/>
              <a:t>(except proline)</a:t>
            </a:r>
          </a:p>
          <a:p>
            <a:pPr lvl="1"/>
            <a:r>
              <a:rPr lang="en-US" dirty="0" smtClean="0"/>
              <a:t>Each amino acid can be represented multiple ways, but the </a:t>
            </a:r>
            <a:r>
              <a:rPr lang="en-US" b="1" dirty="0" smtClean="0">
                <a:solidFill>
                  <a:schemeClr val="accent6"/>
                </a:solidFill>
              </a:rPr>
              <a:t>space its electrons take up is always the same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117475" algn="l"/>
                <a:tab pos="236538" algn="l"/>
              </a:tabLst>
            </a:pPr>
            <a:r>
              <a:rPr lang="en-US" sz="3200" b="1" dirty="0" smtClean="0">
                <a:solidFill>
                  <a:schemeClr val="accent6"/>
                </a:solidFill>
              </a:rPr>
              <a:t>Unique features</a:t>
            </a:r>
            <a:r>
              <a:rPr lang="en-US" sz="3200" dirty="0" smtClean="0"/>
              <a:t>:</a:t>
            </a:r>
          </a:p>
          <a:p>
            <a:pPr marL="857250" lvl="2" indent="-457200">
              <a:buFont typeface="Calibri" panose="020F0502020204030204" pitchFamily="34" charset="0"/>
              <a:buChar char="‒"/>
              <a:tabLst>
                <a:tab pos="117475" algn="l"/>
                <a:tab pos="236538" algn="l"/>
              </a:tabLst>
            </a:pPr>
            <a:r>
              <a:rPr lang="en-US" sz="2800" dirty="0" smtClean="0"/>
              <a:t>Cysteine can form </a:t>
            </a:r>
            <a:r>
              <a:rPr lang="en-US" sz="2800" b="1" dirty="0" smtClean="0">
                <a:solidFill>
                  <a:schemeClr val="accent6"/>
                </a:solidFill>
              </a:rPr>
              <a:t>disulfide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/>
              <a:t>bonds</a:t>
            </a:r>
          </a:p>
          <a:p>
            <a:pPr marL="857250" lvl="2" indent="-457200">
              <a:buFont typeface="Calibri" panose="020F0502020204030204" pitchFamily="34" charset="0"/>
              <a:buChar char="‒"/>
              <a:tabLst>
                <a:tab pos="117475" algn="l"/>
                <a:tab pos="236538" algn="l"/>
              </a:tabLst>
            </a:pPr>
            <a:r>
              <a:rPr lang="en-US" sz="2800" dirty="0" smtClean="0"/>
              <a:t>Tyrosine and Tryptophan </a:t>
            </a:r>
            <a:r>
              <a:rPr lang="en-US" sz="2800" b="1" dirty="0" smtClean="0">
                <a:solidFill>
                  <a:schemeClr val="accent6"/>
                </a:solidFill>
              </a:rPr>
              <a:t>absorb light </a:t>
            </a:r>
            <a:r>
              <a:rPr lang="en-US" sz="2800" dirty="0" smtClean="0"/>
              <a:t>at 280 nm well</a:t>
            </a:r>
          </a:p>
          <a:p>
            <a:pPr marL="857250" lvl="2" indent="-457200">
              <a:buFont typeface="Calibri" panose="020F0502020204030204" pitchFamily="34" charset="0"/>
              <a:buChar char="‒"/>
              <a:tabLst>
                <a:tab pos="117475" algn="l"/>
                <a:tab pos="236538" algn="l"/>
              </a:tabLst>
            </a:pPr>
            <a:r>
              <a:rPr lang="en-US" sz="2800" dirty="0" smtClean="0"/>
              <a:t>Serine, Threonine, Tyrosine have hydroxyl groups which </a:t>
            </a:r>
            <a:r>
              <a:rPr lang="en-US" sz="2800" b="1" dirty="0" smtClean="0">
                <a:solidFill>
                  <a:schemeClr val="accent6"/>
                </a:solidFill>
              </a:rPr>
              <a:t>can be modified </a:t>
            </a:r>
            <a:r>
              <a:rPr lang="en-US" sz="2800" dirty="0" smtClean="0"/>
              <a:t>to activate/inactivate protein function</a:t>
            </a:r>
          </a:p>
          <a:p>
            <a:pPr marL="857250" lvl="2" indent="-457200">
              <a:buFont typeface="Calibri" panose="020F0502020204030204" pitchFamily="34" charset="0"/>
              <a:buChar char="‒"/>
              <a:tabLst>
                <a:tab pos="117475" algn="l"/>
                <a:tab pos="236538" algn="l"/>
              </a:tabLst>
            </a:pPr>
            <a:r>
              <a:rPr lang="en-US" sz="2800" dirty="0" smtClean="0"/>
              <a:t>Glycine and proline each have </a:t>
            </a:r>
            <a:r>
              <a:rPr lang="en-US" sz="2800" b="1" dirty="0" smtClean="0">
                <a:solidFill>
                  <a:schemeClr val="accent6"/>
                </a:solidFill>
              </a:rPr>
              <a:t>unique flexibility or lack of it</a:t>
            </a:r>
            <a:r>
              <a:rPr lang="en-US" sz="2800" dirty="0" smtClean="0"/>
              <a:t>.</a:t>
            </a:r>
          </a:p>
          <a:p>
            <a:pPr marL="857250" lvl="2" indent="-457200">
              <a:buFont typeface="Calibri" panose="020F0502020204030204" pitchFamily="34" charset="0"/>
              <a:buChar char="‒"/>
              <a:tabLst>
                <a:tab pos="117475" algn="l"/>
                <a:tab pos="236538" algn="l"/>
              </a:tabLst>
            </a:pPr>
            <a:endParaRPr lang="en-US" sz="2800" dirty="0" smtClean="0"/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117475" algn="l"/>
                <a:tab pos="236538" algn="l"/>
              </a:tabLst>
            </a:pPr>
            <a:r>
              <a:rPr lang="en-US" sz="3200" dirty="0" smtClean="0"/>
              <a:t>Amino acids can be titrated, and their charge state is important. 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117475" algn="l"/>
                <a:tab pos="236538" algn="l"/>
              </a:tabLst>
            </a:pPr>
            <a:r>
              <a:rPr lang="en-US" sz="3200" b="1" dirty="0" smtClean="0">
                <a:solidFill>
                  <a:schemeClr val="accent6"/>
                </a:solidFill>
              </a:rPr>
              <a:t>Amino acid shapes constrain bond angles</a:t>
            </a:r>
            <a:r>
              <a:rPr lang="en-US" sz="32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Next Lecture: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525963"/>
          </a:xfrm>
        </p:spPr>
        <p:txBody>
          <a:bodyPr/>
          <a:lstStyle/>
          <a:p>
            <a:r>
              <a:rPr lang="en-US" dirty="0" smtClean="0"/>
              <a:t>See how amino acids joined in peptides form repeated elements in protein structure.</a:t>
            </a:r>
          </a:p>
          <a:p>
            <a:r>
              <a:rPr lang="en-US" dirty="0" smtClean="0"/>
              <a:t>Look at determinants of a protein’s final structure.</a:t>
            </a:r>
          </a:p>
          <a:p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0399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10303</TotalTime>
  <Words>345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Qualtrics Grotesque</vt:lpstr>
      <vt:lpstr>Symbol</vt:lpstr>
      <vt:lpstr>Office Theme</vt:lpstr>
      <vt:lpstr>Prerequisite Knowledge</vt:lpstr>
      <vt:lpstr>Amino Acids – an introduction to Proteins</vt:lpstr>
      <vt:lpstr>What are proteins good for?</vt:lpstr>
      <vt:lpstr>Connecting Amino Acids Activity</vt:lpstr>
      <vt:lpstr>Amino Acid Clicker Question:</vt:lpstr>
      <vt:lpstr>X-ray crystallography</vt:lpstr>
      <vt:lpstr>Evaluating our trust of crystal structures</vt:lpstr>
      <vt:lpstr>Amino Acid Summary</vt:lpstr>
      <vt:lpstr>Next Lecture: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rroston</dc:creator>
  <cp:lastModifiedBy>Rebecca Roston</cp:lastModifiedBy>
  <cp:revision>210</cp:revision>
  <dcterms:created xsi:type="dcterms:W3CDTF">2006-08-16T00:00:00Z</dcterms:created>
  <dcterms:modified xsi:type="dcterms:W3CDTF">2019-06-28T19:43:13Z</dcterms:modified>
</cp:coreProperties>
</file>