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3" r:id="rId3"/>
    <p:sldId id="258" r:id="rId4"/>
    <p:sldId id="263" r:id="rId5"/>
    <p:sldId id="271" r:id="rId6"/>
    <p:sldId id="265" r:id="rId7"/>
    <p:sldId id="315" r:id="rId8"/>
    <p:sldId id="270" r:id="rId9"/>
    <p:sldId id="312" r:id="rId10"/>
    <p:sldId id="296" r:id="rId11"/>
    <p:sldId id="313" r:id="rId12"/>
    <p:sldId id="319" r:id="rId13"/>
    <p:sldId id="318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90F"/>
    <a:srgbClr val="070808"/>
    <a:srgbClr val="ADD393"/>
    <a:srgbClr val="4472C4"/>
    <a:srgbClr val="FFF2CC"/>
    <a:srgbClr val="DC0D04"/>
    <a:srgbClr val="FFFFFF"/>
    <a:srgbClr val="F8F8F8"/>
    <a:srgbClr val="E8CDC3"/>
    <a:srgbClr val="D9C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1" autoAdjust="0"/>
    <p:restoredTop sz="86339" autoAdjust="0"/>
  </p:normalViewPr>
  <p:slideViewPr>
    <p:cSldViewPr snapToGrid="0">
      <p:cViewPr varScale="1">
        <p:scale>
          <a:sx n="67" d="100"/>
          <a:sy n="67" d="100"/>
        </p:scale>
        <p:origin x="72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1BF3-C06D-475A-8A6F-47AA43E9344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DEED1-9A88-44F7-BFB5-8046F9AD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EED1-9A88-44F7-BFB5-8046F9AD41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3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anose="02020603050405020304" pitchFamily="18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D587F13-B697-4519-961F-240A923A8CAC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9532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622-247B-467C-9C0C-CFB6FD3324F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FE5E-A719-4972-A793-6C03F639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4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622-247B-467C-9C0C-CFB6FD3324F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FE5E-A719-4972-A793-6C03F639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622-247B-467C-9C0C-CFB6FD3324F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FE5E-A719-4972-A793-6C03F639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4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622-247B-467C-9C0C-CFB6FD3324F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FE5E-A719-4972-A793-6C03F639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9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622-247B-467C-9C0C-CFB6FD3324F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FE5E-A719-4972-A793-6C03F639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622-247B-467C-9C0C-CFB6FD3324F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FE5E-A719-4972-A793-6C03F639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4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622-247B-467C-9C0C-CFB6FD3324F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FE5E-A719-4972-A793-6C03F639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0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622-247B-467C-9C0C-CFB6FD3324F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FE5E-A719-4972-A793-6C03F639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622-247B-467C-9C0C-CFB6FD3324F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FE5E-A719-4972-A793-6C03F639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8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622-247B-467C-9C0C-CFB6FD3324F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FE5E-A719-4972-A793-6C03F639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4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622-247B-467C-9C0C-CFB6FD3324F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FE5E-A719-4972-A793-6C03F639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1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B3622-247B-467C-9C0C-CFB6FD3324F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FE5E-A719-4972-A793-6C03F639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ndiana.edu/~oso/animations/hexokinas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ubs.acs.org/subscribe/covers/jacsat/jacsat_v139i050-2.jpg?radn=128148179381893?0.47695207545108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52898" r="6202" b="20125"/>
          <a:stretch/>
        </p:blipFill>
        <p:spPr bwMode="auto">
          <a:xfrm>
            <a:off x="0" y="0"/>
            <a:ext cx="12192000" cy="49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167652"/>
            <a:ext cx="11988800" cy="15076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lts SF" pitchFamily="2" charset="0"/>
              </a:rPr>
              <a:t>Enzyme regulation and mechanisms inside the cell</a:t>
            </a:r>
            <a:endParaRPr lang="en-US" dirty="0">
              <a:latin typeface="Bolts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750" y="43186"/>
            <a:ext cx="11874500" cy="1325563"/>
          </a:xfrm>
        </p:spPr>
        <p:txBody>
          <a:bodyPr/>
          <a:lstStyle/>
          <a:p>
            <a:pPr algn="ctr"/>
            <a:r>
              <a:rPr lang="en-US" dirty="0" smtClean="0"/>
              <a:t>EC2. </a:t>
            </a:r>
            <a:r>
              <a:rPr lang="en-US" b="1" dirty="0" smtClean="0"/>
              <a:t>Transferase</a:t>
            </a:r>
            <a:r>
              <a:rPr lang="en-US" dirty="0" smtClean="0"/>
              <a:t>: Hexokinase mechanism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35504" y="1371742"/>
            <a:ext cx="5937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2"/>
              </a:rPr>
              <a:t>http://www.indiana.edu/~oso/animations/hexokinase.html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767" t="17695" b="1338"/>
          <a:stretch/>
        </p:blipFill>
        <p:spPr>
          <a:xfrm>
            <a:off x="2373019" y="4798031"/>
            <a:ext cx="3151021" cy="2019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7356"/>
          <a:stretch/>
        </p:blipFill>
        <p:spPr>
          <a:xfrm>
            <a:off x="2302960" y="1744067"/>
            <a:ext cx="3291139" cy="25149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670" t="628"/>
          <a:stretch/>
        </p:blipFill>
        <p:spPr>
          <a:xfrm>
            <a:off x="6320687" y="1750628"/>
            <a:ext cx="3238338" cy="2501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t="9571"/>
          <a:stretch/>
        </p:blipFill>
        <p:spPr>
          <a:xfrm>
            <a:off x="6298318" y="4757360"/>
            <a:ext cx="3283077" cy="210064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5697671" y="2960829"/>
            <a:ext cx="406434" cy="2857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8021771" y="4342250"/>
            <a:ext cx="406434" cy="2857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5707962" y="5807680"/>
            <a:ext cx="406434" cy="2857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3909869" y="4362804"/>
            <a:ext cx="406434" cy="2857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667451" y="5077768"/>
            <a:ext cx="22576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49400"/>
            <a:r>
              <a:rPr lang="en-US" sz="2000" b="1" dirty="0" smtClean="0">
                <a:solidFill>
                  <a:schemeClr val="accent2"/>
                </a:solidFill>
              </a:rPr>
              <a:t>Acid-base</a:t>
            </a:r>
            <a:r>
              <a:rPr lang="en-US" sz="2000" dirty="0"/>
              <a:t>: give and take protons </a:t>
            </a:r>
            <a:r>
              <a:rPr lang="en-US" sz="2000" dirty="0" smtClean="0"/>
              <a:t>from/to substrate</a:t>
            </a:r>
            <a:r>
              <a:rPr lang="en-US" sz="2000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81395" y="2647614"/>
            <a:ext cx="26106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Cage effect</a:t>
            </a:r>
            <a:r>
              <a:rPr lang="en-US" sz="2000" dirty="0"/>
              <a:t>: binding two substrates in </a:t>
            </a:r>
            <a:r>
              <a:rPr lang="en-US" sz="2000" dirty="0" smtClean="0"/>
              <a:t>the correct </a:t>
            </a:r>
            <a:r>
              <a:rPr lang="en-US" sz="2000" dirty="0"/>
              <a:t>orientation.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267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Discovering enzyme regulation with 3D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73" y="2380327"/>
            <a:ext cx="5560552" cy="382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7" y="2380327"/>
            <a:ext cx="5438776" cy="38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2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does Glucose-6-phosphate regulate hexokinase I?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5725" y="2762250"/>
            <a:ext cx="4810125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Competition for active site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Back reaction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Allostery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A and B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A, B, and C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3733800" y="5514599"/>
            <a:ext cx="2362200" cy="61912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2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Which of the following represent the activity of hexokinase I when Glucose-6-phosphate is present?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3950" y="3657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62475" y="3657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95434" y="359830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1666" y="3967639"/>
            <a:ext cx="2882684" cy="19188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28750" y="4010025"/>
            <a:ext cx="2905125" cy="1895475"/>
          </a:xfrm>
          <a:custGeom>
            <a:avLst/>
            <a:gdLst>
              <a:gd name="connsiteX0" fmla="*/ 0 w 2905125"/>
              <a:gd name="connsiteY0" fmla="*/ 1895475 h 1895475"/>
              <a:gd name="connsiteX1" fmla="*/ 666750 w 2905125"/>
              <a:gd name="connsiteY1" fmla="*/ 361950 h 1895475"/>
              <a:gd name="connsiteX2" fmla="*/ 2905125 w 2905125"/>
              <a:gd name="connsiteY2" fmla="*/ 0 h 18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125" h="1895475">
                <a:moveTo>
                  <a:pt x="0" y="1895475"/>
                </a:moveTo>
                <a:cubicBezTo>
                  <a:pt x="91281" y="1286669"/>
                  <a:pt x="182562" y="677863"/>
                  <a:pt x="666750" y="361950"/>
                </a:cubicBezTo>
                <a:cubicBezTo>
                  <a:pt x="1150938" y="46037"/>
                  <a:pt x="2028031" y="23018"/>
                  <a:pt x="2905125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94158" y="3967639"/>
            <a:ext cx="2882684" cy="19188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981243" y="4905376"/>
            <a:ext cx="2933700" cy="1000125"/>
          </a:xfrm>
          <a:custGeom>
            <a:avLst/>
            <a:gdLst>
              <a:gd name="connsiteX0" fmla="*/ 0 w 2905125"/>
              <a:gd name="connsiteY0" fmla="*/ 1895475 h 1895475"/>
              <a:gd name="connsiteX1" fmla="*/ 666750 w 2905125"/>
              <a:gd name="connsiteY1" fmla="*/ 361950 h 1895475"/>
              <a:gd name="connsiteX2" fmla="*/ 2905125 w 2905125"/>
              <a:gd name="connsiteY2" fmla="*/ 0 h 1895475"/>
              <a:gd name="connsiteX0" fmla="*/ 0 w 2905125"/>
              <a:gd name="connsiteY0" fmla="*/ 1895475 h 1895475"/>
              <a:gd name="connsiteX1" fmla="*/ 1390650 w 2905125"/>
              <a:gd name="connsiteY1" fmla="*/ 895350 h 1895475"/>
              <a:gd name="connsiteX2" fmla="*/ 2905125 w 2905125"/>
              <a:gd name="connsiteY2" fmla="*/ 0 h 1895475"/>
              <a:gd name="connsiteX0" fmla="*/ 0 w 2933700"/>
              <a:gd name="connsiteY0" fmla="*/ 1069352 h 1069352"/>
              <a:gd name="connsiteX1" fmla="*/ 1390650 w 2933700"/>
              <a:gd name="connsiteY1" fmla="*/ 69227 h 1069352"/>
              <a:gd name="connsiteX2" fmla="*/ 2933700 w 2933700"/>
              <a:gd name="connsiteY2" fmla="*/ 69227 h 1069352"/>
              <a:gd name="connsiteX0" fmla="*/ 0 w 2933700"/>
              <a:gd name="connsiteY0" fmla="*/ 1056704 h 1056704"/>
              <a:gd name="connsiteX1" fmla="*/ 1390650 w 2933700"/>
              <a:gd name="connsiteY1" fmla="*/ 56579 h 1056704"/>
              <a:gd name="connsiteX2" fmla="*/ 2933700 w 2933700"/>
              <a:gd name="connsiteY2" fmla="*/ 56579 h 1056704"/>
              <a:gd name="connsiteX0" fmla="*/ 0 w 2933700"/>
              <a:gd name="connsiteY0" fmla="*/ 1000125 h 1000125"/>
              <a:gd name="connsiteX1" fmla="*/ 809625 w 2933700"/>
              <a:gd name="connsiteY1" fmla="*/ 257175 h 1000125"/>
              <a:gd name="connsiteX2" fmla="*/ 2933700 w 2933700"/>
              <a:gd name="connsiteY2" fmla="*/ 0 h 1000125"/>
              <a:gd name="connsiteX0" fmla="*/ 0 w 2933700"/>
              <a:gd name="connsiteY0" fmla="*/ 1000125 h 1000125"/>
              <a:gd name="connsiteX1" fmla="*/ 2933700 w 2933700"/>
              <a:gd name="connsiteY1" fmla="*/ 0 h 1000125"/>
              <a:gd name="connsiteX0" fmla="*/ 0 w 2933700"/>
              <a:gd name="connsiteY0" fmla="*/ 1000125 h 1000125"/>
              <a:gd name="connsiteX1" fmla="*/ 2933700 w 2933700"/>
              <a:gd name="connsiteY1" fmla="*/ 0 h 1000125"/>
              <a:gd name="connsiteX0" fmla="*/ 0 w 2933700"/>
              <a:gd name="connsiteY0" fmla="*/ 1000125 h 1000125"/>
              <a:gd name="connsiteX1" fmla="*/ 2933700 w 2933700"/>
              <a:gd name="connsiteY1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3700" h="1000125">
                <a:moveTo>
                  <a:pt x="0" y="1000125"/>
                </a:moveTo>
                <a:cubicBezTo>
                  <a:pt x="6350" y="485775"/>
                  <a:pt x="1746250" y="95250"/>
                  <a:pt x="293370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36642" y="3948589"/>
            <a:ext cx="2882684" cy="19188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423727" y="3971909"/>
            <a:ext cx="2911024" cy="1895491"/>
          </a:xfrm>
          <a:custGeom>
            <a:avLst/>
            <a:gdLst>
              <a:gd name="connsiteX0" fmla="*/ 0 w 2905125"/>
              <a:gd name="connsiteY0" fmla="*/ 1895475 h 1895475"/>
              <a:gd name="connsiteX1" fmla="*/ 666750 w 2905125"/>
              <a:gd name="connsiteY1" fmla="*/ 361950 h 1895475"/>
              <a:gd name="connsiteX2" fmla="*/ 2905125 w 2905125"/>
              <a:gd name="connsiteY2" fmla="*/ 0 h 1895475"/>
              <a:gd name="connsiteX0" fmla="*/ 0 w 2905125"/>
              <a:gd name="connsiteY0" fmla="*/ 1895475 h 1895475"/>
              <a:gd name="connsiteX1" fmla="*/ 914400 w 2905125"/>
              <a:gd name="connsiteY1" fmla="*/ 809625 h 1895475"/>
              <a:gd name="connsiteX2" fmla="*/ 2905125 w 2905125"/>
              <a:gd name="connsiteY2" fmla="*/ 0 h 1895475"/>
              <a:gd name="connsiteX0" fmla="*/ 0 w 2905125"/>
              <a:gd name="connsiteY0" fmla="*/ 1895475 h 1895475"/>
              <a:gd name="connsiteX1" fmla="*/ 914400 w 2905125"/>
              <a:gd name="connsiteY1" fmla="*/ 809625 h 1895475"/>
              <a:gd name="connsiteX2" fmla="*/ 2905125 w 2905125"/>
              <a:gd name="connsiteY2" fmla="*/ 0 h 1895475"/>
              <a:gd name="connsiteX0" fmla="*/ 0 w 2905125"/>
              <a:gd name="connsiteY0" fmla="*/ 1895475 h 1895475"/>
              <a:gd name="connsiteX1" fmla="*/ 2905125 w 2905125"/>
              <a:gd name="connsiteY1" fmla="*/ 0 h 1895475"/>
              <a:gd name="connsiteX0" fmla="*/ 0 w 2905125"/>
              <a:gd name="connsiteY0" fmla="*/ 1895475 h 1895475"/>
              <a:gd name="connsiteX1" fmla="*/ 2905125 w 2905125"/>
              <a:gd name="connsiteY1" fmla="*/ 0 h 1895475"/>
              <a:gd name="connsiteX0" fmla="*/ 0 w 2905125"/>
              <a:gd name="connsiteY0" fmla="*/ 1895475 h 1895475"/>
              <a:gd name="connsiteX1" fmla="*/ 2905125 w 2905125"/>
              <a:gd name="connsiteY1" fmla="*/ 0 h 1895475"/>
              <a:gd name="connsiteX0" fmla="*/ 0 w 4317991"/>
              <a:gd name="connsiteY0" fmla="*/ 1914718 h 1914718"/>
              <a:gd name="connsiteX1" fmla="*/ 4317991 w 4317991"/>
              <a:gd name="connsiteY1" fmla="*/ 0 h 1914718"/>
              <a:gd name="connsiteX0" fmla="*/ 0 w 4317991"/>
              <a:gd name="connsiteY0" fmla="*/ 1914734 h 1914734"/>
              <a:gd name="connsiteX1" fmla="*/ 4317991 w 4317991"/>
              <a:gd name="connsiteY1" fmla="*/ 16 h 191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17991" h="1914734">
                <a:moveTo>
                  <a:pt x="0" y="1914734"/>
                </a:moveTo>
                <a:cubicBezTo>
                  <a:pt x="1139825" y="1911559"/>
                  <a:pt x="110341" y="-6431"/>
                  <a:pt x="4317991" y="16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995434" y="3495675"/>
            <a:ext cx="3691741" cy="284797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Summary: Internal Regulation of Enzymes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5756" y="1693485"/>
            <a:ext cx="69523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2000" dirty="0" smtClean="0"/>
              <a:t>Within the body, enzymes </a:t>
            </a:r>
            <a:r>
              <a:rPr lang="en-US" sz="2000" dirty="0"/>
              <a:t>are regulated by </a:t>
            </a:r>
            <a:r>
              <a:rPr lang="en-US" altLang="en-US" sz="2000" b="1" dirty="0">
                <a:solidFill>
                  <a:schemeClr val="accent2"/>
                </a:solidFill>
              </a:rPr>
              <a:t>noncovalent </a:t>
            </a:r>
            <a:r>
              <a:rPr lang="en-US" altLang="en-US" sz="2000" dirty="0"/>
              <a:t>or</a:t>
            </a:r>
            <a:r>
              <a:rPr lang="en-US" altLang="en-US" sz="2000" b="1" dirty="0">
                <a:solidFill>
                  <a:schemeClr val="accent2"/>
                </a:solidFill>
              </a:rPr>
              <a:t> covalent modification</a:t>
            </a:r>
            <a:r>
              <a:rPr lang="en-US" altLang="en-US" sz="2000" dirty="0"/>
              <a:t>, which can be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reversible</a:t>
            </a:r>
            <a:r>
              <a:rPr lang="en-US" altLang="en-US" sz="2000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dirty="0"/>
              <a:t>or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irreversible</a:t>
            </a:r>
            <a:r>
              <a:rPr lang="en-US" altLang="en-US" sz="2000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dirty="0"/>
              <a:t>at the protein level. </a:t>
            </a:r>
            <a:endParaRPr lang="en-US" altLang="en-US" sz="2000" dirty="0" smtClean="0"/>
          </a:p>
          <a:p>
            <a:pPr lvl="1">
              <a:lnSpc>
                <a:spcPct val="120000"/>
              </a:lnSpc>
            </a:pPr>
            <a:endParaRPr lang="en-US" altLang="en-US" sz="2000" dirty="0"/>
          </a:p>
          <a:p>
            <a:pPr lvl="1">
              <a:lnSpc>
                <a:spcPct val="120000"/>
              </a:lnSpc>
            </a:pPr>
            <a:r>
              <a:rPr lang="en-US" altLang="en-US" sz="2000" dirty="0"/>
              <a:t>Common modifications include: allosteric regulators (especially </a:t>
            </a:r>
            <a:r>
              <a:rPr lang="en-US" altLang="en-US" sz="2000" b="1" dirty="0">
                <a:solidFill>
                  <a:schemeClr val="accent2"/>
                </a:solidFill>
              </a:rPr>
              <a:t>feedback inhibitors</a:t>
            </a:r>
            <a:r>
              <a:rPr lang="en-US" altLang="en-US" sz="2000" dirty="0"/>
              <a:t>), </a:t>
            </a:r>
            <a:r>
              <a:rPr lang="en-US" altLang="en-US" sz="2000" b="1" dirty="0">
                <a:solidFill>
                  <a:schemeClr val="accent2"/>
                </a:solidFill>
              </a:rPr>
              <a:t>phosphorylation</a:t>
            </a:r>
            <a:r>
              <a:rPr lang="en-US" altLang="en-US" sz="2000" dirty="0"/>
              <a:t>, alkylation, ubiquitination, and hydrophobic group addition/removal</a:t>
            </a:r>
            <a:r>
              <a:rPr lang="en-US" altLang="en-US" sz="2000" dirty="0" smtClean="0"/>
              <a:t>.</a:t>
            </a:r>
          </a:p>
          <a:p>
            <a:pPr lvl="1">
              <a:lnSpc>
                <a:spcPct val="120000"/>
              </a:lnSpc>
            </a:pPr>
            <a:endParaRPr lang="en-US" altLang="en-US" sz="2000" dirty="0"/>
          </a:p>
          <a:p>
            <a:pPr lvl="1">
              <a:lnSpc>
                <a:spcPct val="120000"/>
              </a:lnSpc>
            </a:pPr>
            <a:r>
              <a:rPr lang="en-US" altLang="en-US" sz="2000" dirty="0" smtClean="0"/>
              <a:t>The cell can also alter conditions of small molecules (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pH</a:t>
            </a:r>
            <a:r>
              <a:rPr lang="en-US" altLang="en-US" sz="2000" dirty="0" smtClean="0"/>
              <a:t>!) and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cofactor requirements</a:t>
            </a:r>
            <a:r>
              <a:rPr lang="en-US" altLang="en-US" sz="2000" dirty="0" smtClean="0"/>
              <a:t> (Ca</a:t>
            </a:r>
            <a:r>
              <a:rPr lang="en-US" altLang="en-US" sz="2000" baseline="30000" dirty="0" smtClean="0"/>
              <a:t>++</a:t>
            </a:r>
            <a:r>
              <a:rPr lang="en-US" altLang="en-US" sz="2000" dirty="0" smtClean="0"/>
              <a:t>) to modulate enzyme activity.</a:t>
            </a:r>
            <a:endParaRPr lang="en-US" alt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237468" y="2723718"/>
            <a:ext cx="970702" cy="1636964"/>
            <a:chOff x="9437867" y="2041983"/>
            <a:chExt cx="1781679" cy="3004573"/>
          </a:xfrm>
        </p:grpSpPr>
        <p:sp>
          <p:nvSpPr>
            <p:cNvPr id="14" name="TextBox 13"/>
            <p:cNvSpPr txBox="1"/>
            <p:nvPr/>
          </p:nvSpPr>
          <p:spPr>
            <a:xfrm>
              <a:off x="10119524" y="2041983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25135" y="2889619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26738" y="3737255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14415" y="4584891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81551" y="4584890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E</a:t>
              </a:r>
              <a:endParaRPr lang="en-US" sz="24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0300824" y="2660992"/>
              <a:ext cx="0" cy="3859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0300824" y="3544270"/>
              <a:ext cx="0" cy="3859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9750630" y="4324050"/>
              <a:ext cx="329682" cy="3859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 rot="19759749">
              <a:off x="10710044" y="4205587"/>
              <a:ext cx="509502" cy="586514"/>
            </a:xfrm>
            <a:prstGeom prst="arc">
              <a:avLst>
                <a:gd name="adj1" fmla="val 15087593"/>
                <a:gd name="adj2" fmla="val 5462135"/>
              </a:avLst>
            </a:prstGeom>
            <a:ln w="28575">
              <a:solidFill>
                <a:schemeClr val="accent5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206556" y="2718456"/>
              <a:ext cx="188536" cy="188536"/>
              <a:chOff x="5062979" y="2665661"/>
              <a:chExt cx="188536" cy="18853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5062979" y="2665661"/>
                <a:ext cx="188536" cy="188536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>
                <a:off x="5062979" y="2665661"/>
                <a:ext cx="188536" cy="188536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/>
            <p:nvPr/>
          </p:nvCxnSpPr>
          <p:spPr>
            <a:xfrm>
              <a:off x="10523979" y="4319824"/>
              <a:ext cx="329682" cy="3859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10608014" y="4433200"/>
              <a:ext cx="188536" cy="188536"/>
              <a:chOff x="5133407" y="2631549"/>
              <a:chExt cx="188536" cy="188536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133407" y="2631549"/>
                <a:ext cx="188536" cy="188536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>
                <a:off x="5133407" y="2631549"/>
                <a:ext cx="188536" cy="188536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9861899" y="4404232"/>
              <a:ext cx="188536" cy="188536"/>
              <a:chOff x="4927311" y="2633445"/>
              <a:chExt cx="188536" cy="1885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4927311" y="2633445"/>
                <a:ext cx="188536" cy="188536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>
                <a:off x="4927311" y="2633445"/>
                <a:ext cx="188536" cy="188536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Arc 26"/>
            <p:cNvSpPr/>
            <p:nvPr/>
          </p:nvSpPr>
          <p:spPr>
            <a:xfrm rot="1840251" flipH="1">
              <a:off x="9437867" y="4190383"/>
              <a:ext cx="509502" cy="586514"/>
            </a:xfrm>
            <a:prstGeom prst="arc">
              <a:avLst>
                <a:gd name="adj1" fmla="val 15189616"/>
                <a:gd name="adj2" fmla="val 5462135"/>
              </a:avLst>
            </a:prstGeom>
            <a:ln w="28575">
              <a:solidFill>
                <a:schemeClr val="accent5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10223326" y="2767648"/>
              <a:ext cx="558226" cy="1200439"/>
            </a:xfrm>
            <a:prstGeom prst="arc">
              <a:avLst>
                <a:gd name="adj1" fmla="val 16067379"/>
                <a:gd name="adj2" fmla="val 5462135"/>
              </a:avLst>
            </a:prstGeom>
            <a:ln w="28575">
              <a:solidFill>
                <a:schemeClr val="accent5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60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238" y="4936361"/>
            <a:ext cx="1150779" cy="1573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990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Prerequisite Knowledge: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 enzymes increase reaction rates?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70323" y="5338916"/>
            <a:ext cx="1042219" cy="3146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70323" y="5653549"/>
            <a:ext cx="1032387" cy="3932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5291" y="5468882"/>
            <a:ext cx="386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Stronger binding, would </a:t>
            </a:r>
            <a:r>
              <a:rPr lang="en-US" b="1" dirty="0" smtClean="0">
                <a:solidFill>
                  <a:schemeClr val="accent2"/>
                </a:solidFill>
              </a:rPr>
              <a:t>release energy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845084" y="5653548"/>
            <a:ext cx="1096489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02847" y="5160657"/>
                <a:ext cx="8730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847" y="5160657"/>
                <a:ext cx="87306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050400" y="5468882"/>
            <a:ext cx="4758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energy (transition state), </a:t>
            </a:r>
            <a:r>
              <a:rPr lang="en-US" b="1" dirty="0" smtClean="0">
                <a:solidFill>
                  <a:schemeClr val="accent2"/>
                </a:solidFill>
              </a:rPr>
              <a:t>requires energy</a:t>
            </a:r>
          </a:p>
          <a:p>
            <a:r>
              <a:rPr lang="en-US" dirty="0" smtClean="0"/>
              <a:t>Strain, cage effect, acid-base, covalent, metal 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12749" y="5160657"/>
                <a:ext cx="8730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749" y="5160657"/>
                <a:ext cx="87306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65134" y="1990110"/>
            <a:ext cx="9359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arenR"/>
            </a:pPr>
            <a:r>
              <a:rPr lang="en-US" sz="2800" b="1" dirty="0">
                <a:solidFill>
                  <a:schemeClr val="accent2"/>
                </a:solidFill>
              </a:rPr>
              <a:t>Reducing the transition state energy </a:t>
            </a:r>
            <a:r>
              <a:rPr lang="en-US" sz="2800" dirty="0"/>
              <a:t>(i.e., barrier to instability) by </a:t>
            </a:r>
            <a:r>
              <a:rPr lang="en-US" sz="2800" b="1" dirty="0">
                <a:solidFill>
                  <a:schemeClr val="accent2"/>
                </a:solidFill>
              </a:rPr>
              <a:t>using binding energy</a:t>
            </a:r>
            <a:r>
              <a:rPr lang="en-US" sz="2800" dirty="0"/>
              <a:t> to stabilize the transition state.</a:t>
            </a:r>
          </a:p>
          <a:p>
            <a:pPr marL="742950" indent="-742950" algn="ctr">
              <a:buAutoNum type="arabicParenR"/>
            </a:pPr>
            <a:r>
              <a:rPr lang="en-US" sz="2800" dirty="0"/>
              <a:t>Provide an alternate path for product formation.</a:t>
            </a:r>
          </a:p>
          <a:p>
            <a:pPr marL="742950" indent="-742950" algn="ctr">
              <a:buAutoNum type="arabicParenR"/>
            </a:pPr>
            <a:r>
              <a:rPr lang="en-US" sz="2800" dirty="0"/>
              <a:t>Reduce entropy by binding and orienting multiple substrates.</a:t>
            </a:r>
          </a:p>
        </p:txBody>
      </p:sp>
    </p:spTree>
    <p:extLst>
      <p:ext uri="{BB962C8B-B14F-4D97-AF65-F5344CB8AC3E}">
        <p14:creationId xmlns:p14="http://schemas.microsoft.com/office/powerpoint/2010/main" val="39239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Prerequisite Knowledge: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60662" y="1812925"/>
                <a:ext cx="7795937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Quantifying enzyme activity:</a:t>
                </a:r>
              </a:p>
              <a:p>
                <a:r>
                  <a:rPr lang="en-US" sz="3200" dirty="0"/>
                  <a:t>	</a:t>
                </a:r>
                <a:r>
                  <a:rPr lang="en-US" sz="2400" dirty="0" smtClean="0"/>
                  <a:t>learned the Briggs-Haldane fix for M-M kinetics: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3200" b="1" dirty="0" smtClean="0"/>
              </a:p>
              <a:p>
                <a:pPr lvl="1"/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𝒄𝒂𝒕</m:t>
                        </m:r>
                      </m:sub>
                    </m:sSub>
                  </m:oMath>
                </a14:m>
                <a:r>
                  <a:rPr lang="en-US" sz="2400" dirty="0" smtClean="0"/>
                  <a:t> (turnover), and the comparison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𝒄𝒂𝒕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pPr lvl="1"/>
                <a:r>
                  <a:rPr lang="en-US" sz="2400" dirty="0" smtClean="0"/>
                  <a:t>	How enzymes are frequently represented by “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Units</a:t>
                </a:r>
                <a:r>
                  <a:rPr lang="en-US" sz="2400" dirty="0" smtClean="0"/>
                  <a:t>”</a:t>
                </a:r>
              </a:p>
              <a:p>
                <a:pPr lvl="1"/>
                <a:r>
                  <a:rPr lang="en-US" sz="2400" dirty="0"/>
                  <a:t>	</a:t>
                </a:r>
                <a:r>
                  <a:rPr lang="en-US" sz="2400" dirty="0" smtClean="0"/>
                  <a:t>How to 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plot kinetics </a:t>
                </a:r>
                <a:r>
                  <a:rPr lang="en-US" sz="2400" dirty="0" smtClean="0"/>
                  <a:t>to easily determine the type of 	reaction, type of inhibition.</a:t>
                </a:r>
              </a:p>
              <a:p>
                <a:pPr lvl="1"/>
                <a:r>
                  <a:rPr lang="en-US" sz="2400" dirty="0"/>
                  <a:t>	</a:t>
                </a:r>
                <a:endParaRPr lang="en-US" sz="2400" dirty="0" smtClean="0"/>
              </a:p>
              <a:p>
                <a:pPr marL="0" lvl="1"/>
                <a:r>
                  <a:rPr lang="en-US" sz="3200" dirty="0" smtClean="0"/>
                  <a:t>Enzyme Inhibition:</a:t>
                </a:r>
              </a:p>
              <a:p>
                <a:pPr marL="914400" lvl="3"/>
                <a:r>
                  <a:rPr lang="en-US" sz="2400" b="1" dirty="0" smtClean="0">
                    <a:solidFill>
                      <a:schemeClr val="accent2"/>
                    </a:solidFill>
                  </a:rPr>
                  <a:t>Competitive</a:t>
                </a:r>
                <a:r>
                  <a:rPr lang="en-US" sz="2400" dirty="0" smtClean="0"/>
                  <a:t>, 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uncompetitive</a:t>
                </a:r>
                <a:r>
                  <a:rPr lang="en-US" sz="2400" dirty="0" smtClean="0"/>
                  <a:t>, 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mixed</a:t>
                </a:r>
              </a:p>
              <a:p>
                <a:pPr marL="914400" lvl="3"/>
                <a:r>
                  <a:rPr lang="en-US" sz="2400" dirty="0" smtClean="0"/>
                  <a:t>How to 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distinguish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smtClean="0"/>
                  <a:t>the effects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62" y="1812925"/>
                <a:ext cx="7795937" cy="4154984"/>
              </a:xfrm>
              <a:prstGeom prst="rect">
                <a:avLst/>
              </a:prstGeom>
              <a:blipFill rotWithShape="0">
                <a:blip r:embed="rId2"/>
                <a:stretch>
                  <a:fillRect l="-2033" t="-1906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44163" y="1930352"/>
                <a:ext cx="3556358" cy="88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𝐸𝑆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163" y="1930352"/>
                <a:ext cx="3556358" cy="8879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7853711" y="3853953"/>
            <a:ext cx="2107560" cy="1708560"/>
            <a:chOff x="8299794" y="3030472"/>
            <a:chExt cx="2107560" cy="170856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8869680" y="3030472"/>
              <a:ext cx="0" cy="143407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299794" y="4464550"/>
              <a:ext cx="176993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8418333" y="3230942"/>
              <a:ext cx="1487614" cy="1508090"/>
              <a:chOff x="7112044" y="4085575"/>
              <a:chExt cx="2221093" cy="225166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112044" y="4085575"/>
                <a:ext cx="2221093" cy="1841850"/>
                <a:chOff x="7350955" y="3039038"/>
                <a:chExt cx="3393245" cy="2813862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8738767" y="3163158"/>
                  <a:ext cx="2005433" cy="168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7688936" y="3645417"/>
                  <a:ext cx="2932486" cy="2207483"/>
                </a:xfrm>
                <a:prstGeom prst="line">
                  <a:avLst/>
                </a:prstGeom>
                <a:ln w="444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7887749" y="3039038"/>
                  <a:ext cx="2735662" cy="2813861"/>
                </a:xfrm>
                <a:prstGeom prst="line">
                  <a:avLst/>
                </a:prstGeom>
                <a:ln w="444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7350955" y="4227937"/>
                  <a:ext cx="3271131" cy="1624962"/>
                </a:xfrm>
                <a:prstGeom prst="line">
                  <a:avLst/>
                </a:prstGeom>
                <a:ln w="444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7355823" y="5967908"/>
                <a:ext cx="161371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bIns="0" rtlCol="0">
                <a:spAutoFit/>
              </a:bodyPr>
              <a:lstStyle/>
              <a:p>
                <a:pPr algn="ctr"/>
                <a:r>
                  <a:rPr lang="en-US" sz="2400" dirty="0" smtClean="0"/>
                  <a:t>Competitive</a:t>
                </a:r>
                <a:endParaRPr lang="en-US" sz="2400" dirty="0"/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flipV="1">
              <a:off x="10055660" y="3134837"/>
              <a:ext cx="0" cy="52121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0033534" y="3246800"/>
              <a:ext cx="373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[I]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165333" y="3828827"/>
            <a:ext cx="1787131" cy="1684801"/>
            <a:chOff x="10434682" y="3035121"/>
            <a:chExt cx="1787131" cy="168480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1004568" y="3035121"/>
              <a:ext cx="0" cy="143407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434682" y="4469199"/>
              <a:ext cx="176993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10556920" y="3272930"/>
              <a:ext cx="1261536" cy="1446992"/>
              <a:chOff x="8299794" y="6714998"/>
              <a:chExt cx="2184832" cy="250601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300050" y="6714998"/>
                <a:ext cx="2184576" cy="2090463"/>
                <a:chOff x="7358100" y="2497931"/>
                <a:chExt cx="3481350" cy="3331369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8102600" y="3194050"/>
                  <a:ext cx="2736850" cy="2628900"/>
                </a:xfrm>
                <a:prstGeom prst="line">
                  <a:avLst/>
                </a:prstGeom>
                <a:ln w="444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7722394" y="2836070"/>
                  <a:ext cx="3117056" cy="2993230"/>
                </a:xfrm>
                <a:prstGeom prst="line">
                  <a:avLst/>
                </a:prstGeom>
                <a:ln w="444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7358100" y="2497931"/>
                  <a:ext cx="3461553" cy="3325019"/>
                </a:xfrm>
                <a:prstGeom prst="line">
                  <a:avLst/>
                </a:prstGeom>
                <a:ln w="444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8299794" y="8851684"/>
                <a:ext cx="19365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bIns="0" rtlCol="0">
                <a:spAutoFit/>
              </a:bodyPr>
              <a:lstStyle/>
              <a:p>
                <a:pPr algn="ctr"/>
                <a:r>
                  <a:rPr lang="en-US" sz="2400" dirty="0" smtClean="0"/>
                  <a:t>Uncompetitive</a:t>
                </a:r>
                <a:endParaRPr lang="en-US" sz="2400" dirty="0"/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 flipV="1">
              <a:off x="11870119" y="3091882"/>
              <a:ext cx="0" cy="52121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1847993" y="3203845"/>
              <a:ext cx="373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[I]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3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075"/>
          </a:xfrm>
        </p:spPr>
        <p:txBody>
          <a:bodyPr/>
          <a:lstStyle/>
          <a:p>
            <a:pPr algn="ctr"/>
            <a:r>
              <a:rPr lang="en-US" dirty="0" smtClean="0"/>
              <a:t>Today: Enzyme mechanism: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53818"/>
              </p:ext>
            </p:extLst>
          </p:nvPr>
        </p:nvGraphicFramePr>
        <p:xfrm>
          <a:off x="1848464" y="3272607"/>
          <a:ext cx="849507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4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b="1" dirty="0" smtClean="0">
                          <a:solidFill>
                            <a:schemeClr val="accent2"/>
                          </a:solidFill>
                        </a:rPr>
                        <a:t>6 classes of enzymes</a:t>
                      </a:r>
                      <a:endParaRPr lang="en-US" sz="28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2800" b="1" dirty="0" smtClean="0">
                          <a:solidFill>
                            <a:schemeClr val="accent2"/>
                          </a:solidFill>
                        </a:rPr>
                        <a:t>Oxido</a:t>
                      </a:r>
                      <a:r>
                        <a:rPr lang="en-US" sz="2800" b="1" baseline="0" dirty="0" smtClean="0">
                          <a:solidFill>
                            <a:schemeClr val="accent2"/>
                          </a:solidFill>
                        </a:rPr>
                        <a:t>reductase</a:t>
                      </a:r>
                      <a:endParaRPr lang="en-US" sz="2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Transfer of electrons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2800" b="1" dirty="0" smtClean="0">
                          <a:solidFill>
                            <a:schemeClr val="accent2"/>
                          </a:solidFill>
                        </a:rPr>
                        <a:t>Transferase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Transfer of functional groups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344488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2800" b="1" dirty="0" smtClean="0">
                          <a:solidFill>
                            <a:schemeClr val="accent2"/>
                          </a:solidFill>
                        </a:rPr>
                        <a:t>Hydrolase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Single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bond cleavage (water)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/>
                          </a:solidFill>
                        </a:rPr>
                        <a:t>Lyase</a:t>
                      </a:r>
                      <a:endParaRPr lang="en-US" sz="2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Bond cleavage by elimination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n-US" sz="2800" b="1" dirty="0" smtClean="0">
                          <a:solidFill>
                            <a:schemeClr val="accent2"/>
                          </a:solidFill>
                        </a:rPr>
                        <a:t>Isomerase</a:t>
                      </a:r>
                      <a:endParaRPr lang="en-US" sz="2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Intramolecular rearrangement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n-US" sz="2800" b="1" dirty="0" smtClean="0">
                          <a:solidFill>
                            <a:schemeClr val="accent2"/>
                          </a:solidFill>
                        </a:rPr>
                        <a:t>Ligase</a:t>
                      </a:r>
                      <a:endParaRPr lang="en-US" sz="2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NTP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-dependent b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ond formation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82519" y="1690688"/>
            <a:ext cx="4800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Internal regulation of enzymes (in class activity)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24" y="1322683"/>
            <a:ext cx="3761390" cy="25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63" y="75856"/>
            <a:ext cx="11491274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Feedback Inhibition</a:t>
            </a:r>
            <a:r>
              <a:rPr lang="en-US" dirty="0" smtClean="0"/>
              <a:t>, a common form of control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4859" y="178480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30470" y="263244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32073" y="348008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19249" y="4327716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38485" y="517535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06159" y="2246473"/>
            <a:ext cx="0" cy="385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06159" y="3094109"/>
            <a:ext cx="0" cy="385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06159" y="3941745"/>
            <a:ext cx="0" cy="385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06159" y="4789381"/>
            <a:ext cx="0" cy="385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011891" y="2303935"/>
            <a:ext cx="188536" cy="188536"/>
            <a:chOff x="5062979" y="2508315"/>
            <a:chExt cx="188536" cy="18853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62979" y="2508315"/>
              <a:ext cx="188536" cy="18853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>
              <a:off x="5062979" y="2508315"/>
              <a:ext cx="188536" cy="18853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209675" y="5572574"/>
            <a:ext cx="2295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Neither intermediates or final product are made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3459320" y="5434075"/>
            <a:ext cx="229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Either product building up inhibits production of both products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975850" y="5434075"/>
            <a:ext cx="229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Either product building up reduces production of both products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8545879" y="5572574"/>
            <a:ext cx="2295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Both products are independently controlled.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693570" y="2273715"/>
            <a:ext cx="1338242" cy="3117304"/>
            <a:chOff x="2950870" y="2530890"/>
            <a:chExt cx="1338242" cy="3117304"/>
          </a:xfrm>
        </p:grpSpPr>
        <p:sp>
          <p:nvSpPr>
            <p:cNvPr id="15" name="Arc 14"/>
            <p:cNvSpPr/>
            <p:nvPr/>
          </p:nvSpPr>
          <p:spPr>
            <a:xfrm>
              <a:off x="2950870" y="2617018"/>
              <a:ext cx="1338242" cy="3031176"/>
            </a:xfrm>
            <a:prstGeom prst="arc">
              <a:avLst>
                <a:gd name="adj1" fmla="val 16269042"/>
                <a:gd name="adj2" fmla="val 5462135"/>
              </a:avLst>
            </a:prstGeom>
            <a:ln w="28575">
              <a:solidFill>
                <a:schemeClr val="accent5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 rot="5400000">
              <a:off x="3551832" y="2621378"/>
              <a:ext cx="180975" cy="0"/>
            </a:xfrm>
            <a:prstGeom prst="line">
              <a:avLst/>
            </a:prstGeom>
            <a:ln w="285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402018" y="1784808"/>
            <a:ext cx="2358525" cy="3004573"/>
            <a:chOff x="4659318" y="2041983"/>
            <a:chExt cx="2358525" cy="3004573"/>
          </a:xfrm>
        </p:grpSpPr>
        <p:grpSp>
          <p:nvGrpSpPr>
            <p:cNvPr id="77" name="Group 76"/>
            <p:cNvGrpSpPr/>
            <p:nvPr/>
          </p:nvGrpSpPr>
          <p:grpSpPr>
            <a:xfrm>
              <a:off x="4659318" y="2041983"/>
              <a:ext cx="2358525" cy="3004573"/>
              <a:chOff x="3229936" y="2073898"/>
              <a:chExt cx="2358525" cy="300457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183055" y="2073898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188666" y="2921534"/>
                <a:ext cx="351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90269" y="3769170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C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577946" y="4616806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45082" y="4616805"/>
                <a:ext cx="335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E</a:t>
                </a:r>
                <a:endParaRPr lang="en-US" sz="2400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4364355" y="2535563"/>
                <a:ext cx="0" cy="3859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364355" y="3383199"/>
                <a:ext cx="0" cy="3859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3949829" y="4230835"/>
                <a:ext cx="329683" cy="3859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Arc 28"/>
              <p:cNvSpPr/>
              <p:nvPr/>
            </p:nvSpPr>
            <p:spPr>
              <a:xfrm rot="20556893">
                <a:off x="4250219" y="2660037"/>
                <a:ext cx="1338242" cy="2215299"/>
              </a:xfrm>
              <a:prstGeom prst="arc">
                <a:avLst>
                  <a:gd name="adj1" fmla="val 16269042"/>
                  <a:gd name="adj2" fmla="val 5462135"/>
                </a:avLst>
              </a:prstGeom>
              <a:ln w="28575">
                <a:solidFill>
                  <a:schemeClr val="accent5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4270087" y="2593025"/>
                <a:ext cx="188536" cy="188536"/>
                <a:chOff x="5062979" y="2508315"/>
                <a:chExt cx="188536" cy="188536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062979" y="2508315"/>
                  <a:ext cx="188536" cy="188536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6200000">
                  <a:off x="5062979" y="2508315"/>
                  <a:ext cx="188536" cy="188536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Arrow Connector 33"/>
              <p:cNvCxnSpPr/>
              <p:nvPr/>
            </p:nvCxnSpPr>
            <p:spPr>
              <a:xfrm>
                <a:off x="4517081" y="4228505"/>
                <a:ext cx="329683" cy="3859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Arc 34"/>
              <p:cNvSpPr/>
              <p:nvPr/>
            </p:nvSpPr>
            <p:spPr>
              <a:xfrm rot="1043107" flipH="1">
                <a:off x="3229936" y="2651883"/>
                <a:ext cx="1338242" cy="2215299"/>
              </a:xfrm>
              <a:prstGeom prst="arc">
                <a:avLst>
                  <a:gd name="adj1" fmla="val 16269042"/>
                  <a:gd name="adj2" fmla="val 5462135"/>
                </a:avLst>
              </a:prstGeom>
              <a:ln w="28575">
                <a:solidFill>
                  <a:schemeClr val="accent5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9" name="Straight Connector 98"/>
            <p:cNvCxnSpPr/>
            <p:nvPr/>
          </p:nvCxnSpPr>
          <p:spPr>
            <a:xfrm rot="5400000">
              <a:off x="5528299" y="2663057"/>
              <a:ext cx="180975" cy="0"/>
            </a:xfrm>
            <a:prstGeom prst="line">
              <a:avLst/>
            </a:prstGeom>
            <a:ln w="285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955307" y="2664910"/>
              <a:ext cx="180975" cy="0"/>
            </a:xfrm>
            <a:prstGeom prst="line">
              <a:avLst/>
            </a:prstGeom>
            <a:ln w="285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125747" y="1784808"/>
            <a:ext cx="2379621" cy="3004573"/>
            <a:chOff x="7383047" y="2041983"/>
            <a:chExt cx="2379621" cy="3004573"/>
          </a:xfrm>
        </p:grpSpPr>
        <p:grpSp>
          <p:nvGrpSpPr>
            <p:cNvPr id="78" name="Group 77"/>
            <p:cNvGrpSpPr/>
            <p:nvPr/>
          </p:nvGrpSpPr>
          <p:grpSpPr>
            <a:xfrm>
              <a:off x="7383047" y="2041983"/>
              <a:ext cx="2379621" cy="3004573"/>
              <a:chOff x="6157404" y="2075381"/>
              <a:chExt cx="2379621" cy="3004573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7142362" y="2075381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147973" y="2923017"/>
                <a:ext cx="351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149576" y="3770653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C</a:t>
                </a:r>
                <a:endParaRPr lang="en-US" sz="24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537253" y="4618289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804389" y="4618288"/>
                <a:ext cx="335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E</a:t>
                </a:r>
                <a:endParaRPr lang="en-US" sz="2400" dirty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7267100" y="2535563"/>
                <a:ext cx="0" cy="3859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7323662" y="3384682"/>
                <a:ext cx="0" cy="3859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>
                <a:off x="6909136" y="4232318"/>
                <a:ext cx="329683" cy="3859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7476388" y="4229988"/>
                <a:ext cx="329683" cy="3859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Arc 48"/>
              <p:cNvSpPr/>
              <p:nvPr/>
            </p:nvSpPr>
            <p:spPr>
              <a:xfrm rot="893850" flipH="1">
                <a:off x="6157404" y="2645502"/>
                <a:ext cx="1338242" cy="2215299"/>
              </a:xfrm>
              <a:prstGeom prst="arc">
                <a:avLst>
                  <a:gd name="adj1" fmla="val 16269042"/>
                  <a:gd name="adj2" fmla="val 5462135"/>
                </a:avLst>
              </a:prstGeom>
              <a:ln w="28575">
                <a:solidFill>
                  <a:schemeClr val="accent5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 rot="20706150">
                <a:off x="7198783" y="2666418"/>
                <a:ext cx="1338242" cy="2215299"/>
              </a:xfrm>
              <a:prstGeom prst="arc">
                <a:avLst>
                  <a:gd name="adj1" fmla="val 16269042"/>
                  <a:gd name="adj2" fmla="val 5462135"/>
                </a:avLst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7371402" y="2535563"/>
                <a:ext cx="0" cy="3859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>
              <a:xfrm>
                <a:off x="7177312" y="2593909"/>
                <a:ext cx="188536" cy="188536"/>
                <a:chOff x="5062979" y="2508315"/>
                <a:chExt cx="188536" cy="188536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062979" y="2508315"/>
                  <a:ext cx="188536" cy="188536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>
                  <a:off x="5062979" y="2508315"/>
                  <a:ext cx="188536" cy="188536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7296921" y="2593909"/>
                <a:ext cx="188536" cy="188536"/>
                <a:chOff x="5062979" y="2508315"/>
                <a:chExt cx="188536" cy="188536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062979" y="2508315"/>
                  <a:ext cx="188536" cy="188536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5062979" y="2508315"/>
                  <a:ext cx="188536" cy="188536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1" name="Straight Connector 100"/>
            <p:cNvCxnSpPr/>
            <p:nvPr/>
          </p:nvCxnSpPr>
          <p:spPr>
            <a:xfrm rot="5400000">
              <a:off x="8218795" y="2639990"/>
              <a:ext cx="180975" cy="0"/>
            </a:xfrm>
            <a:prstGeom prst="line">
              <a:avLst/>
            </a:prstGeom>
            <a:ln w="285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8723019" y="2669407"/>
              <a:ext cx="180975" cy="0"/>
            </a:xfrm>
            <a:prstGeom prst="line">
              <a:avLst/>
            </a:prstGeom>
            <a:ln w="28575">
              <a:solidFill>
                <a:srgbClr val="ADD3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8924953" y="1784808"/>
            <a:ext cx="1781679" cy="3004573"/>
            <a:chOff x="10182253" y="2041983"/>
            <a:chExt cx="1781679" cy="3004573"/>
          </a:xfrm>
        </p:grpSpPr>
        <p:grpSp>
          <p:nvGrpSpPr>
            <p:cNvPr id="79" name="Group 78"/>
            <p:cNvGrpSpPr/>
            <p:nvPr/>
          </p:nvGrpSpPr>
          <p:grpSpPr>
            <a:xfrm>
              <a:off x="10182253" y="2041983"/>
              <a:ext cx="1781679" cy="3004573"/>
              <a:chOff x="9437867" y="2041983"/>
              <a:chExt cx="1781679" cy="300457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0119524" y="2041983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0125135" y="2889619"/>
                <a:ext cx="351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0126738" y="3737255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C</a:t>
                </a:r>
                <a:endParaRPr lang="en-US" sz="24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514415" y="458489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0781551" y="4584890"/>
                <a:ext cx="335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E</a:t>
                </a:r>
                <a:endParaRPr lang="en-US" sz="2400" dirty="0"/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10300824" y="2503648"/>
                <a:ext cx="0" cy="3859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10300824" y="3351284"/>
                <a:ext cx="0" cy="3859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>
                <a:off x="9886298" y="4198920"/>
                <a:ext cx="329683" cy="3859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Arc 62"/>
              <p:cNvSpPr/>
              <p:nvPr/>
            </p:nvSpPr>
            <p:spPr>
              <a:xfrm rot="19759749">
                <a:off x="10710044" y="4205587"/>
                <a:ext cx="509502" cy="586514"/>
              </a:xfrm>
              <a:prstGeom prst="arc">
                <a:avLst>
                  <a:gd name="adj1" fmla="val 16269042"/>
                  <a:gd name="adj2" fmla="val 5462135"/>
                </a:avLst>
              </a:prstGeom>
              <a:ln w="28575">
                <a:solidFill>
                  <a:schemeClr val="accent5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10206556" y="2561110"/>
                <a:ext cx="188536" cy="188536"/>
                <a:chOff x="5062979" y="2508315"/>
                <a:chExt cx="188536" cy="188536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5062979" y="2508315"/>
                  <a:ext cx="188536" cy="188536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6200000">
                  <a:off x="5062979" y="2508315"/>
                  <a:ext cx="188536" cy="188536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10453550" y="4196590"/>
                <a:ext cx="329683" cy="3859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/>
              <p:cNvGrpSpPr/>
              <p:nvPr/>
            </p:nvGrpSpPr>
            <p:grpSpPr>
              <a:xfrm>
                <a:off x="10537586" y="4309966"/>
                <a:ext cx="188536" cy="188536"/>
                <a:chOff x="5062979" y="2508315"/>
                <a:chExt cx="188536" cy="188536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5062979" y="2508315"/>
                  <a:ext cx="188536" cy="188536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6200000">
                  <a:off x="5062979" y="2508315"/>
                  <a:ext cx="188536" cy="188536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9997567" y="4279102"/>
                <a:ext cx="188536" cy="188536"/>
                <a:chOff x="5062979" y="2508315"/>
                <a:chExt cx="188536" cy="188536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5062979" y="2508315"/>
                  <a:ext cx="188536" cy="188536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16200000">
                  <a:off x="5062979" y="2508315"/>
                  <a:ext cx="188536" cy="188536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Arc 74"/>
              <p:cNvSpPr/>
              <p:nvPr/>
            </p:nvSpPr>
            <p:spPr>
              <a:xfrm rot="1840251" flipH="1">
                <a:off x="9437867" y="4190382"/>
                <a:ext cx="509502" cy="586514"/>
              </a:xfrm>
              <a:prstGeom prst="arc">
                <a:avLst>
                  <a:gd name="adj1" fmla="val 16269042"/>
                  <a:gd name="adj2" fmla="val 5462135"/>
                </a:avLst>
              </a:prstGeom>
              <a:ln w="28575">
                <a:solidFill>
                  <a:schemeClr val="accent5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>
                <a:off x="10223326" y="2669407"/>
                <a:ext cx="558225" cy="1298680"/>
              </a:xfrm>
              <a:prstGeom prst="arc">
                <a:avLst>
                  <a:gd name="adj1" fmla="val 16269042"/>
                  <a:gd name="adj2" fmla="val 5462135"/>
                </a:avLst>
              </a:prstGeom>
              <a:ln w="28575">
                <a:solidFill>
                  <a:schemeClr val="accent5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3" name="Straight Connector 102"/>
            <p:cNvCxnSpPr/>
            <p:nvPr/>
          </p:nvCxnSpPr>
          <p:spPr>
            <a:xfrm flipH="1">
              <a:off x="10525646" y="4171411"/>
              <a:ext cx="116586" cy="114891"/>
            </a:xfrm>
            <a:prstGeom prst="line">
              <a:avLst/>
            </a:prstGeom>
            <a:ln w="285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11177545" y="2669407"/>
              <a:ext cx="180975" cy="0"/>
            </a:xfrm>
            <a:prstGeom prst="line">
              <a:avLst/>
            </a:prstGeom>
            <a:ln w="285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1499233" y="4178439"/>
              <a:ext cx="116586" cy="114891"/>
            </a:xfrm>
            <a:prstGeom prst="line">
              <a:avLst/>
            </a:prstGeom>
            <a:ln w="285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89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5" grpId="0"/>
      <p:bldP spid="96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How does feedback inhibition occur?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099" y="1548127"/>
            <a:ext cx="10563225" cy="123317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en-US" sz="3200" b="1" dirty="0" smtClean="0">
                <a:solidFill>
                  <a:schemeClr val="accent2"/>
                </a:solidFill>
              </a:rPr>
              <a:t>Product </a:t>
            </a:r>
            <a:r>
              <a:rPr lang="en-US" altLang="en-US" sz="3200" b="1" dirty="0" err="1" smtClean="0">
                <a:solidFill>
                  <a:schemeClr val="accent2"/>
                </a:solidFill>
              </a:rPr>
              <a:t>inhibiton</a:t>
            </a:r>
            <a:endParaRPr lang="en-US" altLang="en-US" sz="3200" b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9103" y="180092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74714" y="264856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76317" y="349619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63493" y="4343834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382729" y="519147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50403" y="2262591"/>
            <a:ext cx="0" cy="385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50403" y="3110227"/>
            <a:ext cx="0" cy="385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50403" y="3957863"/>
            <a:ext cx="0" cy="385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50403" y="4805499"/>
            <a:ext cx="0" cy="385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456135" y="2320053"/>
            <a:ext cx="188536" cy="188536"/>
            <a:chOff x="5062979" y="2508315"/>
            <a:chExt cx="188536" cy="18853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062979" y="2508315"/>
              <a:ext cx="188536" cy="18853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>
              <a:off x="5062979" y="2508315"/>
              <a:ext cx="188536" cy="18853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Arc 30"/>
          <p:cNvSpPr/>
          <p:nvPr/>
        </p:nvSpPr>
        <p:spPr>
          <a:xfrm flipH="1">
            <a:off x="4160017" y="2454957"/>
            <a:ext cx="509502" cy="396080"/>
          </a:xfrm>
          <a:prstGeom prst="arc">
            <a:avLst>
              <a:gd name="adj1" fmla="val 16269042"/>
              <a:gd name="adj2" fmla="val 5462135"/>
            </a:avLst>
          </a:prstGeom>
          <a:ln w="28575">
            <a:solidFill>
              <a:schemeClr val="accent5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22599" y="1927707"/>
            <a:ext cx="65083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B builds up, it automatically “inhibits” production of more B. </a:t>
            </a:r>
          </a:p>
          <a:p>
            <a:endParaRPr lang="en-US" dirty="0"/>
          </a:p>
          <a:p>
            <a:r>
              <a:rPr lang="en-US" dirty="0" smtClean="0"/>
              <a:t>Why?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26678" y="3220369"/>
                <a:ext cx="496379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⇋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𝐸𝑆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⇋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⇋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678" y="3220369"/>
                <a:ext cx="496379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83" r="-86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436213" y="2955556"/>
                <a:ext cx="466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213" y="2955556"/>
                <a:ext cx="46621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72638" y="3495368"/>
                <a:ext cx="593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638" y="3495368"/>
                <a:ext cx="59336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73694" y="2955556"/>
                <a:ext cx="471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694" y="2955556"/>
                <a:ext cx="47153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612779" y="3495368"/>
                <a:ext cx="593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779" y="3495368"/>
                <a:ext cx="59336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911699" y="2955556"/>
                <a:ext cx="471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699" y="2955556"/>
                <a:ext cx="47153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850784" y="3495368"/>
                <a:ext cx="593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784" y="3495368"/>
                <a:ext cx="59336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8145233" y="2955556"/>
            <a:ext cx="2245240" cy="9091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902431" y="2955556"/>
            <a:ext cx="2039324" cy="9091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41755" y="4105275"/>
            <a:ext cx="1878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 binds to free enzyme. So free enzyme can’t be used to bind substrate.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969252" y="4105275"/>
            <a:ext cx="1878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back reaction occurs, where product is converted to substrate.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6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5" grpId="0" animBg="1"/>
      <p:bldP spid="44" grpId="0" animBg="1"/>
      <p:bldP spid="6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04" y="4371243"/>
            <a:ext cx="7304282" cy="1540277"/>
          </a:xfrm>
          <a:prstGeom prst="rect">
            <a:avLst/>
          </a:prstGeom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How does feedback inhibition occur?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099" y="1548127"/>
            <a:ext cx="10563225" cy="1954892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en-US" sz="3200" dirty="0" smtClean="0"/>
              <a:t>Feedback inhibition often uses the immediate product of the reaction (</a:t>
            </a:r>
            <a:r>
              <a:rPr lang="en-US" altLang="en-US" sz="3200" b="1" dirty="0" smtClean="0">
                <a:solidFill>
                  <a:schemeClr val="accent2"/>
                </a:solidFill>
              </a:rPr>
              <a:t>product inhibition</a:t>
            </a:r>
            <a:r>
              <a:rPr lang="en-US" altLang="en-US" sz="3200" dirty="0" smtClean="0"/>
              <a:t>), but can also use downstream products. How?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en-US" sz="3200" dirty="0"/>
              <a:t>	</a:t>
            </a:r>
            <a:r>
              <a:rPr lang="en-US" altLang="en-US" sz="3200" dirty="0" smtClean="0"/>
              <a:t>Inhibitors: (</a:t>
            </a:r>
            <a:r>
              <a:rPr lang="en-US" sz="3200" b="1" dirty="0" smtClean="0">
                <a:solidFill>
                  <a:schemeClr val="accent2"/>
                </a:solidFill>
              </a:rPr>
              <a:t>Competitive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accent2"/>
                </a:solidFill>
              </a:rPr>
              <a:t>uncompetitive</a:t>
            </a:r>
            <a:r>
              <a:rPr lang="en-US" sz="3200" dirty="0"/>
              <a:t>, </a:t>
            </a:r>
            <a:r>
              <a:rPr lang="en-US" sz="3200" b="1" dirty="0" smtClean="0">
                <a:solidFill>
                  <a:schemeClr val="accent2"/>
                </a:solidFill>
              </a:rPr>
              <a:t>mixed</a:t>
            </a:r>
            <a:r>
              <a:rPr lang="en-US" sz="3200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800099" y="3121598"/>
            <a:ext cx="7438987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700" dirty="0"/>
              <a:t>	Allosteric inhibitors and activators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7347" y="5664392"/>
            <a:ext cx="126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Allosteric inhibitor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73883" y="6022209"/>
            <a:ext cx="1456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“tense” </a:t>
            </a:r>
          </a:p>
          <a:p>
            <a:pPr algn="ctr"/>
            <a:r>
              <a:rPr lang="en-US" dirty="0" smtClean="0"/>
              <a:t>conformation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39525" y="6013569"/>
            <a:ext cx="1456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“relaxed” </a:t>
            </a:r>
          </a:p>
          <a:p>
            <a:pPr algn="ctr"/>
            <a:r>
              <a:rPr lang="en-US" dirty="0" smtClean="0"/>
              <a:t>conformation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55411" y="4622414"/>
            <a:ext cx="119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Allosteric activator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78617" y="3999306"/>
            <a:ext cx="7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ligand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896351" y="4319698"/>
            <a:ext cx="7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ligand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00500" y="5278862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000500" y="5431262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13805" y="5289393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013805" y="5441793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972386" y="5289393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972386" y="5441793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5319713" y="4733925"/>
            <a:ext cx="314325" cy="261938"/>
          </a:xfrm>
          <a:custGeom>
            <a:avLst/>
            <a:gdLst>
              <a:gd name="connsiteX0" fmla="*/ 0 w 314325"/>
              <a:gd name="connsiteY0" fmla="*/ 9525 h 261938"/>
              <a:gd name="connsiteX1" fmla="*/ 0 w 314325"/>
              <a:gd name="connsiteY1" fmla="*/ 261938 h 261938"/>
              <a:gd name="connsiteX2" fmla="*/ 314325 w 314325"/>
              <a:gd name="connsiteY2" fmla="*/ 0 h 2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25" h="261938">
                <a:moveTo>
                  <a:pt x="0" y="9525"/>
                </a:moveTo>
                <a:lnTo>
                  <a:pt x="0" y="261938"/>
                </a:lnTo>
                <a:lnTo>
                  <a:pt x="314325" y="0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1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286" y="76200"/>
            <a:ext cx="10595429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Noncovalent Modification: Allosteric Regulators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943" y="1371600"/>
            <a:ext cx="9768114" cy="838200"/>
          </a:xfrm>
        </p:spPr>
        <p:txBody>
          <a:bodyPr/>
          <a:lstStyle/>
          <a:p>
            <a:pPr marL="50800" lvl="1" indent="-6350" algn="ctr">
              <a:buNone/>
              <a:defRPr/>
            </a:pPr>
            <a:r>
              <a:rPr lang="en-US" dirty="0" smtClean="0">
                <a:ea typeface="ＭＳ Ｐゴシック" charset="-128"/>
              </a:rPr>
              <a:t>The kinetics of allosteric regulators </a:t>
            </a:r>
            <a:r>
              <a:rPr lang="en-US" b="1" dirty="0" smtClean="0">
                <a:solidFill>
                  <a:schemeClr val="accent2"/>
                </a:solidFill>
                <a:ea typeface="ＭＳ Ｐゴシック" charset="-128"/>
              </a:rPr>
              <a:t>differ from </a:t>
            </a:r>
            <a:r>
              <a:rPr lang="en-US" b="1" dirty="0" err="1" smtClean="0">
                <a:solidFill>
                  <a:schemeClr val="accent2"/>
                </a:solidFill>
                <a:ea typeface="ＭＳ Ｐゴシック" charset="-128"/>
              </a:rPr>
              <a:t>Michaelis</a:t>
            </a:r>
            <a:r>
              <a:rPr lang="en-US" b="1" dirty="0" smtClean="0">
                <a:solidFill>
                  <a:schemeClr val="accent2"/>
                </a:solidFill>
                <a:ea typeface="ＭＳ Ｐゴシック" charset="-128"/>
              </a:rPr>
              <a:t> &amp; </a:t>
            </a:r>
            <a:r>
              <a:rPr lang="en-US" b="1" dirty="0" err="1" smtClean="0">
                <a:solidFill>
                  <a:schemeClr val="accent2"/>
                </a:solidFill>
                <a:ea typeface="ＭＳ Ｐゴシック" charset="-128"/>
              </a:rPr>
              <a:t>Menten</a:t>
            </a:r>
            <a:r>
              <a:rPr lang="en-US" b="1" dirty="0" smtClean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ea typeface="ＭＳ Ｐゴシック" charset="-128"/>
              </a:rPr>
              <a:t>kinetics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marL="50800" lvl="1" indent="-6350" algn="ctr">
              <a:buNone/>
              <a:defRPr/>
            </a:pPr>
            <a:r>
              <a:rPr lang="en-US" dirty="0" smtClean="0">
                <a:ea typeface="ＭＳ Ｐゴシック" charset="-128"/>
              </a:rPr>
              <a:t>Remember Hemoglobin vs. Myoglobin?</a:t>
            </a:r>
          </a:p>
          <a:p>
            <a:pPr marL="457200" lvl="1" indent="0" algn="ctr">
              <a:buNone/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657" y="3062514"/>
            <a:ext cx="4822232" cy="29609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16858" y="608186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[P] (mM)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 rot="16200000">
                <a:off x="2630712" y="4358305"/>
                <a:ext cx="1800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fName>
                        <m:e/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630712" y="4358305"/>
                <a:ext cx="1800558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040822" y="3175055"/>
                <a:ext cx="70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22" y="3175055"/>
                <a:ext cx="70403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3744861" y="3336477"/>
            <a:ext cx="479302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715657" y="3367314"/>
            <a:ext cx="4789714" cy="2641706"/>
          </a:xfrm>
          <a:custGeom>
            <a:avLst/>
            <a:gdLst>
              <a:gd name="connsiteX0" fmla="*/ 0 w 4789714"/>
              <a:gd name="connsiteY0" fmla="*/ 2641600 h 2641600"/>
              <a:gd name="connsiteX1" fmla="*/ 4789714 w 4789714"/>
              <a:gd name="connsiteY1" fmla="*/ 0 h 2641600"/>
              <a:gd name="connsiteX0" fmla="*/ 0 w 4789714"/>
              <a:gd name="connsiteY0" fmla="*/ 2641600 h 2641600"/>
              <a:gd name="connsiteX1" fmla="*/ 4789714 w 4789714"/>
              <a:gd name="connsiteY1" fmla="*/ 0 h 2641600"/>
              <a:gd name="connsiteX0" fmla="*/ 0 w 4789714"/>
              <a:gd name="connsiteY0" fmla="*/ 2641600 h 2641600"/>
              <a:gd name="connsiteX1" fmla="*/ 4789714 w 4789714"/>
              <a:gd name="connsiteY1" fmla="*/ 0 h 2641600"/>
              <a:gd name="connsiteX0" fmla="*/ 0 w 4789714"/>
              <a:gd name="connsiteY0" fmla="*/ 2641600 h 2641606"/>
              <a:gd name="connsiteX1" fmla="*/ 4789714 w 4789714"/>
              <a:gd name="connsiteY1" fmla="*/ 0 h 2641606"/>
              <a:gd name="connsiteX0" fmla="*/ 0 w 4789714"/>
              <a:gd name="connsiteY0" fmla="*/ 2641600 h 2641706"/>
              <a:gd name="connsiteX1" fmla="*/ 4789714 w 4789714"/>
              <a:gd name="connsiteY1" fmla="*/ 0 h 264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9714" h="2641706">
                <a:moveTo>
                  <a:pt x="0" y="2641600"/>
                </a:moveTo>
                <a:cubicBezTo>
                  <a:pt x="1364341" y="2660952"/>
                  <a:pt x="1175657" y="24190"/>
                  <a:pt x="4789714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715657" y="3359153"/>
            <a:ext cx="4789714" cy="2641600"/>
          </a:xfrm>
          <a:custGeom>
            <a:avLst/>
            <a:gdLst>
              <a:gd name="connsiteX0" fmla="*/ 0 w 4789714"/>
              <a:gd name="connsiteY0" fmla="*/ 2641600 h 2641600"/>
              <a:gd name="connsiteX1" fmla="*/ 4789714 w 4789714"/>
              <a:gd name="connsiteY1" fmla="*/ 0 h 2641600"/>
              <a:gd name="connsiteX0" fmla="*/ 0 w 4789714"/>
              <a:gd name="connsiteY0" fmla="*/ 2641600 h 2641600"/>
              <a:gd name="connsiteX1" fmla="*/ 4789714 w 4789714"/>
              <a:gd name="connsiteY1" fmla="*/ 0 h 2641600"/>
              <a:gd name="connsiteX0" fmla="*/ 0 w 4789714"/>
              <a:gd name="connsiteY0" fmla="*/ 2641600 h 2641600"/>
              <a:gd name="connsiteX1" fmla="*/ 4789714 w 4789714"/>
              <a:gd name="connsiteY1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9714" h="2641600">
                <a:moveTo>
                  <a:pt x="0" y="2641600"/>
                </a:moveTo>
                <a:cubicBezTo>
                  <a:pt x="14513" y="1340153"/>
                  <a:pt x="1175657" y="24190"/>
                  <a:pt x="4789714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53263" y="3367314"/>
            <a:ext cx="217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  <a:ea typeface="ＭＳ Ｐゴシック" charset="-128"/>
              </a:rPr>
              <a:t>Michaelis</a:t>
            </a:r>
            <a:r>
              <a:rPr lang="en-US" b="1" dirty="0">
                <a:solidFill>
                  <a:schemeClr val="accent2"/>
                </a:solidFill>
                <a:ea typeface="ＭＳ Ｐゴシック" charset="-128"/>
              </a:rPr>
              <a:t> &amp; </a:t>
            </a:r>
            <a:r>
              <a:rPr lang="en-US" b="1" dirty="0" err="1">
                <a:solidFill>
                  <a:schemeClr val="accent2"/>
                </a:solidFill>
                <a:ea typeface="ＭＳ Ｐゴシック" charset="-128"/>
              </a:rPr>
              <a:t>Menten</a:t>
            </a:r>
            <a:r>
              <a:rPr lang="en-US" b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897322" y="4024713"/>
            <a:ext cx="2288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a typeface="ＭＳ Ｐゴシック" charset="-128"/>
              </a:rPr>
              <a:t>Negative allostery</a:t>
            </a:r>
          </a:p>
          <a:p>
            <a:r>
              <a:rPr lang="en-US" b="1" dirty="0" smtClean="0">
                <a:solidFill>
                  <a:schemeClr val="accent3"/>
                </a:solidFill>
                <a:ea typeface="ＭＳ Ｐゴシック" charset="-128"/>
              </a:rPr>
              <a:t>Sigmoidal shape, appears to modify Km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878" y="2878581"/>
            <a:ext cx="615633" cy="869558"/>
          </a:xfrm>
          <a:prstGeom prst="rect">
            <a:avLst/>
          </a:prstGeom>
          <a:effectLst/>
        </p:spPr>
      </p:pic>
      <p:sp>
        <p:nvSpPr>
          <p:cNvPr id="45" name="TextBox 44"/>
          <p:cNvSpPr txBox="1"/>
          <p:nvPr/>
        </p:nvSpPr>
        <p:spPr>
          <a:xfrm>
            <a:off x="10051052" y="3196003"/>
            <a:ext cx="5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8233564" y="4019599"/>
            <a:ext cx="1893832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Pyruvate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27815" y="3354788"/>
            <a:ext cx="70094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itle 1"/>
          <p:cNvSpPr txBox="1">
            <a:spLocks/>
          </p:cNvSpPr>
          <p:nvPr/>
        </p:nvSpPr>
        <p:spPr>
          <a:xfrm>
            <a:off x="-1" y="108424"/>
            <a:ext cx="12211811" cy="829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Use Hexokinase as an example</a:t>
            </a:r>
            <a:endParaRPr lang="en-US" sz="3600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7141440" y="3354788"/>
            <a:ext cx="100574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359865" y="3354788"/>
            <a:ext cx="100574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578289" y="3354788"/>
            <a:ext cx="100574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9685351" y="3334949"/>
            <a:ext cx="91440" cy="91440"/>
            <a:chOff x="8764905" y="1401763"/>
            <a:chExt cx="91440" cy="91440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8810625" y="1401763"/>
              <a:ext cx="0" cy="914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>
              <a:off x="8810625" y="1401763"/>
              <a:ext cx="0" cy="914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Rectangle 123"/>
          <p:cNvSpPr/>
          <p:nvPr/>
        </p:nvSpPr>
        <p:spPr>
          <a:xfrm>
            <a:off x="7305118" y="2908475"/>
            <a:ext cx="111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Glycolysis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11130757" y="174820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1136368" y="2595841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1137971" y="344347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1125147" y="429111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1144383" y="513874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11312057" y="2209870"/>
            <a:ext cx="0" cy="385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1312057" y="3057506"/>
            <a:ext cx="0" cy="385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11312057" y="3905142"/>
            <a:ext cx="0" cy="385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11312057" y="4752778"/>
            <a:ext cx="0" cy="385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11217789" y="2267332"/>
            <a:ext cx="188536" cy="188536"/>
            <a:chOff x="5062979" y="2508315"/>
            <a:chExt cx="188536" cy="188536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5062979" y="2508315"/>
              <a:ext cx="188536" cy="18853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6200000">
              <a:off x="5062979" y="2508315"/>
              <a:ext cx="188536" cy="18853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Arc 139"/>
          <p:cNvSpPr/>
          <p:nvPr/>
        </p:nvSpPr>
        <p:spPr>
          <a:xfrm flipH="1">
            <a:off x="10921671" y="2402236"/>
            <a:ext cx="509502" cy="396080"/>
          </a:xfrm>
          <a:prstGeom prst="arc">
            <a:avLst>
              <a:gd name="adj1" fmla="val 16269042"/>
              <a:gd name="adj2" fmla="val 5462135"/>
            </a:avLst>
          </a:prstGeom>
          <a:ln w="28575">
            <a:solidFill>
              <a:schemeClr val="accent5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722233" y="2203927"/>
            <a:ext cx="1367731" cy="2548851"/>
            <a:chOff x="3224212" y="2267332"/>
            <a:chExt cx="1569603" cy="2548851"/>
          </a:xfrm>
        </p:grpSpPr>
        <p:sp>
          <p:nvSpPr>
            <p:cNvPr id="37" name="Arc 36"/>
            <p:cNvSpPr/>
            <p:nvPr/>
          </p:nvSpPr>
          <p:spPr>
            <a:xfrm rot="16200000" flipH="1">
              <a:off x="2779729" y="2802097"/>
              <a:ext cx="2548851" cy="1479321"/>
            </a:xfrm>
            <a:prstGeom prst="arc">
              <a:avLst>
                <a:gd name="adj1" fmla="val 16269042"/>
                <a:gd name="adj2" fmla="val 1896729"/>
              </a:avLst>
            </a:prstGeom>
            <a:ln w="28575">
              <a:solidFill>
                <a:schemeClr val="accent5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224212" y="3560572"/>
              <a:ext cx="180975" cy="0"/>
            </a:xfrm>
            <a:prstGeom prst="line">
              <a:avLst/>
            </a:prstGeom>
            <a:ln w="285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5" b="13686"/>
          <a:stretch/>
        </p:blipFill>
        <p:spPr bwMode="auto">
          <a:xfrm>
            <a:off x="329298" y="2695575"/>
            <a:ext cx="7045732" cy="1266825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266699" y="3997413"/>
            <a:ext cx="844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Glucose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75967" y="3997413"/>
            <a:ext cx="1226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Glucose-6-P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91150" y="3982024"/>
            <a:ext cx="5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ATP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72604" y="398202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28" grpId="0"/>
      <p:bldP spid="129" grpId="0"/>
      <p:bldP spid="1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14252</TotalTime>
  <Words>545</Words>
  <Application>Microsoft Office PowerPoint</Application>
  <PresentationFormat>Widescreen</PresentationFormat>
  <Paragraphs>148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PGothic</vt:lpstr>
      <vt:lpstr>MS PGothic</vt:lpstr>
      <vt:lpstr>Arial</vt:lpstr>
      <vt:lpstr>Bolts SF</vt:lpstr>
      <vt:lpstr>Calibri</vt:lpstr>
      <vt:lpstr>Calibri Light</vt:lpstr>
      <vt:lpstr>Cambria Math</vt:lpstr>
      <vt:lpstr>Times</vt:lpstr>
      <vt:lpstr>Office Theme</vt:lpstr>
      <vt:lpstr>Enzyme regulation and mechanisms inside the cell</vt:lpstr>
      <vt:lpstr>Prerequisite Knowledge: How do enzymes increase reaction rates?</vt:lpstr>
      <vt:lpstr>Prerequisite Knowledge:</vt:lpstr>
      <vt:lpstr>Today: Enzyme mechanism:</vt:lpstr>
      <vt:lpstr>Feedback Inhibition, a common form of control</vt:lpstr>
      <vt:lpstr>How does feedback inhibition occur?</vt:lpstr>
      <vt:lpstr>How does feedback inhibition occur?</vt:lpstr>
      <vt:lpstr>Noncovalent Modification: Allosteric Regulators</vt:lpstr>
      <vt:lpstr>PowerPoint Presentation</vt:lpstr>
      <vt:lpstr>EC2. Transferase: Hexokinase mechanism</vt:lpstr>
      <vt:lpstr>Discovering enzyme regulation with 3D models</vt:lpstr>
      <vt:lpstr>Clicker Question</vt:lpstr>
      <vt:lpstr>Clicker Question</vt:lpstr>
      <vt:lpstr>Summary: Internal Regulation of Enzymes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 mechanisms</dc:title>
  <dc:creator>Rebecca Roston</dc:creator>
  <cp:lastModifiedBy>Rebecca Roston</cp:lastModifiedBy>
  <cp:revision>148</cp:revision>
  <dcterms:created xsi:type="dcterms:W3CDTF">2015-09-16T19:43:22Z</dcterms:created>
  <dcterms:modified xsi:type="dcterms:W3CDTF">2019-06-24T18:31:20Z</dcterms:modified>
</cp:coreProperties>
</file>